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30"/>
  </p:notesMasterIdLst>
  <p:handoutMasterIdLst>
    <p:handoutMasterId r:id="rId31"/>
  </p:handoutMasterIdLst>
  <p:sldIdLst>
    <p:sldId id="1353" r:id="rId2"/>
    <p:sldId id="1356" r:id="rId3"/>
    <p:sldId id="1357" r:id="rId4"/>
    <p:sldId id="1358" r:id="rId5"/>
    <p:sldId id="1359" r:id="rId6"/>
    <p:sldId id="1360" r:id="rId7"/>
    <p:sldId id="1361" r:id="rId8"/>
    <p:sldId id="1362" r:id="rId9"/>
    <p:sldId id="1363" r:id="rId10"/>
    <p:sldId id="1366" r:id="rId11"/>
    <p:sldId id="1367" r:id="rId12"/>
    <p:sldId id="1370" r:id="rId13"/>
    <p:sldId id="1371" r:id="rId14"/>
    <p:sldId id="1372" r:id="rId15"/>
    <p:sldId id="1373" r:id="rId16"/>
    <p:sldId id="1374" r:id="rId17"/>
    <p:sldId id="1375" r:id="rId18"/>
    <p:sldId id="1376" r:id="rId19"/>
    <p:sldId id="1378" r:id="rId20"/>
    <p:sldId id="1379" r:id="rId21"/>
    <p:sldId id="1381" r:id="rId22"/>
    <p:sldId id="1389" r:id="rId23"/>
    <p:sldId id="1382" r:id="rId24"/>
    <p:sldId id="1383" r:id="rId25"/>
    <p:sldId id="1384" r:id="rId26"/>
    <p:sldId id="1386" r:id="rId27"/>
    <p:sldId id="1387" r:id="rId28"/>
    <p:sldId id="1388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jtexas" initials="djr" lastIdx="0" clrIdx="0"/>
  <p:cmAuthor id="1" name="Lisa Rapp" initials="LR" lastIdx="27" clrIdx="1"/>
  <p:cmAuthor id="2" name="Nancy Beaulieu" initials="NB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7933C"/>
    <a:srgbClr val="FF6600"/>
    <a:srgbClr val="FF0000"/>
    <a:srgbClr val="DDDDDD"/>
    <a:srgbClr val="A6A6A6"/>
    <a:srgbClr val="FFFFFF"/>
    <a:srgbClr val="99CCFF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480" autoAdjust="0"/>
    <p:restoredTop sz="93759" autoAdjust="0"/>
  </p:normalViewPr>
  <p:slideViewPr>
    <p:cSldViewPr>
      <p:cViewPr varScale="1">
        <p:scale>
          <a:sx n="67" d="100"/>
          <a:sy n="67" d="100"/>
        </p:scale>
        <p:origin x="18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82"/>
    </p:cViewPr>
  </p:sorterViewPr>
  <p:notesViewPr>
    <p:cSldViewPr>
      <p:cViewPr varScale="1">
        <p:scale>
          <a:sx n="67" d="100"/>
          <a:sy n="67" d="100"/>
        </p:scale>
        <p:origin x="-235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8E47-0EBF-4F39-A47A-1C0094CCD1FE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271C-E95B-4833-8550-C314DFB5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2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1709-BBDE-4261-B1DC-16BC72DE2965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72DA9-8DC3-4561-887E-45C785B625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B503-6E70-3248-A30E-9D5528FD6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21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46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01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9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9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9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32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14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from previous AAI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9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Consolidated</a:t>
            </a:r>
            <a:r>
              <a:rPr lang="en-US" baseline="0" dirty="0"/>
              <a:t> content </a:t>
            </a:r>
            <a:r>
              <a:rPr lang="en-US" dirty="0"/>
              <a:t>from previous AAI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42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83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554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33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02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B503-6E70-3248-A30E-9D5528FD66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99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19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61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58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Consolidated</a:t>
            </a:r>
            <a:r>
              <a:rPr lang="en-US" baseline="0" dirty="0"/>
              <a:t> content </a:t>
            </a:r>
            <a:r>
              <a:rPr lang="en-US" dirty="0"/>
              <a:t>from previous AAI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3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8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6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7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95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882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841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58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0813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74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370A-DB64-4248-8642-B8418E7DE129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3AE7-30D7-47AD-9445-76BEE2451E50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7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AB5-FFD6-4EC4-A9AC-FE60B46F1E4F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7CBD-7838-4B13-AA09-FCF9E860580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3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C77-EA20-43BD-852C-71B3B8CAA6FE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9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BA5-601B-47DF-BC99-8CB750307F80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AD7-A692-48EA-A975-CB463C6B49FF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681C-C46B-4450-9BDD-A3D5037216A6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2BE6-3620-4838-84E3-CA02F50E1CAB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3219-62D6-4310-AF3C-AA90983E3721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0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38D3-4155-4951-BFC8-F95C23EA2A04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4D08-4CAC-4ECB-B882-59A9330FA4EC}" type="datetime1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6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NUL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fficking woman in chain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960872"/>
          </a:xfrm>
          <a:prstGeom prst="rect">
            <a:avLst/>
          </a:prstGeom>
        </p:spPr>
      </p:pic>
      <p:pic>
        <p:nvPicPr>
          <p:cNvPr id="5" name="Picture 4" descr="trafficking woman in chain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878" y="1"/>
            <a:ext cx="9144001" cy="696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human</a:t>
            </a:r>
          </a:p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Trafficking is slavery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1676400" cy="18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98088" y="1166773"/>
            <a:ext cx="8164830" cy="559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52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National Center for Missing and Exploited Children data shows,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____</a:t>
            </a:r>
            <a:r>
              <a:rPr lang="en-US" altLang="en-US" sz="2430" b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children have become sexual commodities.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72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540" dirty="0"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out of every 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teens on the street will be lured toward prostitution within 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</a:t>
            </a:r>
            <a:r>
              <a:rPr lang="en-US" altLang="en-US" sz="2430" b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hours of leaving home. This means at least </a:t>
            </a:r>
            <a:r>
              <a:rPr lang="en-US" altLang="en-US" sz="243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children are lured into 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prostitution each year.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72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5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Nationally </a:t>
            </a:r>
            <a:r>
              <a:rPr lang="en-US" altLang="en-US" sz="243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children 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run away from home each year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26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43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16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9" name="Picture 9" descr="http://niviusvir.files.wordpress.com/2011/04/pedder-van.png?w=300&amp;h=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90319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00200" y="438443"/>
            <a:ext cx="7086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USA Statistics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8951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250,000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182" y="31345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31081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3151" y="3488990"/>
            <a:ext cx="5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868" y="38583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150,000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450,000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522"/>
            <a:ext cx="1093805" cy="1202819"/>
          </a:xfrm>
          <a:prstGeom prst="rect">
            <a:avLst/>
          </a:prstGeom>
        </p:spPr>
      </p:pic>
      <p:pic>
        <p:nvPicPr>
          <p:cNvPr id="16" name="Picture 9" descr="http://niviusvir.files.wordpress.com/2011/04/pedder-van.png?w=300&amp;h=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97" y="4434468"/>
            <a:ext cx="2912042" cy="18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595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34340" y="1226715"/>
            <a:ext cx="8378190" cy="63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61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61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Seattle, Portland, Las Vegas and Phoenix are in the top </a:t>
            </a:r>
            <a:r>
              <a:rPr lang="en-US" altLang="en-US" sz="261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10</a:t>
            </a:r>
            <a:r>
              <a:rPr lang="en-US" altLang="en-US" sz="2610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261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cities for child sex trafficking - </a:t>
            </a:r>
            <a:r>
              <a:rPr lang="en-US" altLang="en-US" sz="14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FBI Sting</a:t>
            </a:r>
            <a:r>
              <a:rPr lang="en-US" altLang="en-US" sz="180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14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Operations</a:t>
            </a:r>
            <a:endParaRPr lang="en-US" altLang="en-US" sz="1440" dirty="0"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180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180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One quarter of all sexually victimized and trafficked children worldwide are </a:t>
            </a:r>
            <a:r>
              <a:rPr lang="en-US" altLang="en-US" sz="243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US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citizens - </a:t>
            </a:r>
            <a:r>
              <a:rPr lang="en-US" altLang="en-US" sz="14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Department of Justice</a:t>
            </a:r>
            <a:endParaRPr lang="en-US" altLang="en-US" sz="1440" dirty="0"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180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180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THREE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Major Circuits in the USA-Eastern, 		Southern, Western</a:t>
            </a:r>
          </a:p>
          <a:p>
            <a:pPr marL="114300" lvl="1" indent="0" algn="ct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600" b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1-855-646-5484 </a:t>
            </a:r>
            <a:br>
              <a:rPr lang="en-US" altLang="en-US" sz="3600" b="1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</a:br>
            <a:r>
              <a:rPr lang="en-US" altLang="en-US" sz="2160" b="1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Called to Rescue Hotline</a:t>
            </a:r>
          </a:p>
          <a:p>
            <a:pPr lvl="1" algn="ct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160" b="1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 put this number in your cell phones</a:t>
            </a:r>
            <a:endParaRPr lang="en-US" altLang="en-US" sz="2160" b="1" dirty="0">
              <a:latin typeface="+mj-lt"/>
              <a:cs typeface="Aharoni" panose="02010803020104030203" pitchFamily="2" charset="-79"/>
            </a:endParaRPr>
          </a:p>
          <a:p>
            <a:pPr lvl="1"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117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38443"/>
            <a:ext cx="7086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USA Facts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522"/>
            <a:ext cx="1093805" cy="1202819"/>
          </a:xfrm>
          <a:prstGeom prst="rect">
            <a:avLst/>
          </a:prstGeom>
        </p:spPr>
      </p:pic>
      <p:pic>
        <p:nvPicPr>
          <p:cNvPr id="8" name="Picture 9" descr="http://www.gettyicons.com/free-icons/108/hardware/png/256/smart_phone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76" y="4385547"/>
            <a:ext cx="2010196" cy="201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949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71600" y="124561"/>
            <a:ext cx="71281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Procedure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336300"/>
            <a:ext cx="8610600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Recruiting-Grooming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Through lures of love, affection, money, safety, 	protection and “family”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Pimps have a sense for girls who are </a:t>
            </a:r>
            <a:r>
              <a:rPr lang="en-US" sz="2400" u="sng" dirty="0">
                <a:solidFill>
                  <a:schemeClr val="accent1"/>
                </a:solidFill>
              </a:rPr>
              <a:t>vulnerable</a:t>
            </a:r>
          </a:p>
          <a:p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stages and these vary depending on the 	pimp’s </a:t>
            </a:r>
            <a:r>
              <a:rPr lang="en-US" sz="2400" u="sng" dirty="0">
                <a:solidFill>
                  <a:schemeClr val="accent1"/>
                </a:solidFill>
              </a:rPr>
              <a:t>“game”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Partying, getting hair and nails done, new clothes, 	street name, made to feel special</a:t>
            </a:r>
          </a:p>
          <a:p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Maintaining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point of which a girl “turns her first trick” Is being 	</a:t>
            </a:r>
            <a:r>
              <a:rPr lang="en-US" sz="2400" u="sng" dirty="0">
                <a:solidFill>
                  <a:schemeClr val="accent1"/>
                </a:solidFill>
              </a:rPr>
              <a:t>“turned out”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girls remember how/when they were “turned out”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 happens with extreme </a:t>
            </a:r>
            <a:r>
              <a:rPr lang="en-US" sz="2400" u="sng" dirty="0">
                <a:solidFill>
                  <a:schemeClr val="accent1"/>
                </a:solidFill>
              </a:rPr>
              <a:t>abuse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522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06194" y="1283174"/>
            <a:ext cx="8685406" cy="665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43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b="1" dirty="0">
                <a:latin typeface="+mj-lt"/>
                <a:cs typeface="Aharoni" panose="02010803020104030203" pitchFamily="2" charset="-79"/>
              </a:rPr>
              <a:t>Myth: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 The youth knew what she was getting into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marL="171450" indent="-17145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5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430" b="1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 </a:t>
            </a:r>
            <a:r>
              <a:rPr lang="en-US" altLang="en-US" sz="2430" b="1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Fact: </a:t>
            </a: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Victims are often seduced, coerced, tricked 	    	    or forced into prostitution by </a:t>
            </a:r>
            <a:r>
              <a:rPr lang="en-US" altLang="en-US" sz="2430" u="sng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pimps</a:t>
            </a:r>
            <a:endParaRPr lang="en-US" altLang="en-US" sz="1080" b="1" dirty="0">
              <a:solidFill>
                <a:schemeClr val="accent2"/>
              </a:solidFill>
              <a:latin typeface="+mj-lt"/>
              <a:cs typeface="Aharoni" panose="02010803020104030203" pitchFamily="2" charset="-79"/>
            </a:endParaRPr>
          </a:p>
          <a:p>
            <a:pPr marL="171450" indent="-17145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540" b="1" dirty="0">
              <a:solidFill>
                <a:srgbClr val="0000FF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b="1" dirty="0">
                <a:latin typeface="+mj-lt"/>
                <a:cs typeface="Aharoni" panose="02010803020104030203" pitchFamily="2" charset="-79"/>
              </a:rPr>
              <a:t>Myth: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 The youth is a criminal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marL="171450" indent="-17145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5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430" b="1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     Fact: </a:t>
            </a: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The youth is a </a:t>
            </a:r>
            <a:r>
              <a:rPr lang="en-US" altLang="en-US" sz="2430" u="sng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victim </a:t>
            </a: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of the crime of sex trafficking</a:t>
            </a:r>
          </a:p>
          <a:p>
            <a:pPr marL="285750" indent="-28575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1260" dirty="0">
              <a:solidFill>
                <a:srgbClr val="C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b="1" dirty="0">
                <a:latin typeface="+mj-lt"/>
                <a:cs typeface="Aharoni" panose="02010803020104030203" pitchFamily="2" charset="-79"/>
              </a:rPr>
              <a:t>Myth: 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All sex trafficked children are street children</a:t>
            </a:r>
            <a:r>
              <a:rPr lang="en-US" altLang="en-US" sz="2430" b="1" dirty="0">
                <a:latin typeface="+mj-lt"/>
                <a:cs typeface="Aharoni" panose="02010803020104030203" pitchFamily="2" charset="-79"/>
              </a:rPr>
              <a:t>     </a:t>
            </a:r>
            <a:r>
              <a:rPr lang="en-US" altLang="en-US" sz="2430" b="1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Fact:</a:t>
            </a: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 Sex trafficking happens to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FF0000"/>
              </a:buClr>
              <a:buSzPct val="100000"/>
            </a:pP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             children from </a:t>
            </a:r>
            <a:r>
              <a:rPr lang="en-US" altLang="en-US" sz="2430" u="sng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all</a:t>
            </a: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 social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30" dirty="0">
                <a:solidFill>
                  <a:schemeClr val="accent2"/>
                </a:solidFill>
                <a:latin typeface="+mj-lt"/>
                <a:cs typeface="Aharoni" panose="02010803020104030203" pitchFamily="2" charset="-79"/>
              </a:rPr>
              <a:t>               status</a:t>
            </a:r>
            <a:endParaRPr lang="en-US" altLang="en-US" sz="2160" dirty="0">
              <a:solidFill>
                <a:schemeClr val="accent2"/>
              </a:solidFill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60" dirty="0"/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814" y="308162"/>
            <a:ext cx="71281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Myths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" y="122250"/>
            <a:ext cx="1093805" cy="1202819"/>
          </a:xfrm>
          <a:prstGeom prst="rect">
            <a:avLst/>
          </a:prstGeom>
        </p:spPr>
      </p:pic>
      <p:pic>
        <p:nvPicPr>
          <p:cNvPr id="9" name="Picture 6" descr="http://t1.gstatic.com/images?q=tbn:ANd9GcScVzmi1mGzuvQ_Den0zpHd-8sqho-qKHCJUJiMLCyhDzF5Aim2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6039"/>
          <a:stretch>
            <a:fillRect/>
          </a:stretch>
        </p:blipFill>
        <p:spPr bwMode="auto">
          <a:xfrm>
            <a:off x="5581173" y="4191000"/>
            <a:ext cx="341042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50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41506" y="1283005"/>
            <a:ext cx="8543414" cy="58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b="1" dirty="0">
                <a:latin typeface="+mj-lt"/>
                <a:cs typeface="Aharoni" panose="02010803020104030203" pitchFamily="2" charset="-79"/>
              </a:rPr>
              <a:t>Myth: 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Victims trafficked within a state don’t qualify     	      for federal victim assistance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430" b="1" dirty="0">
                <a:solidFill>
                  <a:srgbClr val="0000FF"/>
                </a:solidFill>
                <a:latin typeface="+mj-lt"/>
                <a:cs typeface="Aharoni" panose="02010803020104030203" pitchFamily="2" charset="-79"/>
              </a:rPr>
              <a:t>     </a:t>
            </a:r>
            <a:r>
              <a:rPr lang="en-US" altLang="en-US" sz="2430" b="1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Fact:</a:t>
            </a:r>
            <a:r>
              <a:rPr lang="en-US" altLang="en-US" sz="2430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 All victims of trafficking qualify under </a:t>
            </a:r>
            <a:r>
              <a:rPr lang="en-US" altLang="en-US" sz="2430" u="sng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federal law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30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                    for victim assistance</a:t>
            </a:r>
          </a:p>
          <a:p>
            <a:pPr marL="342900" indent="-34290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b="1" dirty="0">
                <a:latin typeface="+mj-lt"/>
                <a:cs typeface="Aharoni" panose="02010803020104030203" pitchFamily="2" charset="-79"/>
              </a:rPr>
              <a:t>Myth: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 The youth has freedom of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FF0000"/>
              </a:buClr>
              <a:buSzPct val="100000"/>
            </a:pP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		movement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430" b="1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     Fact:</a:t>
            </a:r>
            <a:r>
              <a:rPr lang="en-US" altLang="en-US" sz="2430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 Victims are held in physical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30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	    and/or emotional </a:t>
            </a:r>
            <a:r>
              <a:rPr lang="en-US" altLang="en-US" sz="2430" u="sng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bondage</a:t>
            </a:r>
            <a:r>
              <a:rPr lang="en-US" altLang="en-US" sz="2430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30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               and are not free to leave</a:t>
            </a:r>
            <a:endParaRPr lang="en-US" altLang="en-US" sz="2160" dirty="0">
              <a:solidFill>
                <a:srgbClr val="C00000"/>
              </a:solidFill>
              <a:latin typeface="+mj-lt"/>
              <a:cs typeface="Aharoni" panose="02010803020104030203" pitchFamily="2" charset="-79"/>
            </a:endParaRPr>
          </a:p>
          <a:p>
            <a:pPr marL="342900" indent="-34290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216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243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324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667" y="303791"/>
            <a:ext cx="71281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Myths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" y="122250"/>
            <a:ext cx="1093805" cy="1202819"/>
          </a:xfrm>
          <a:prstGeom prst="rect">
            <a:avLst/>
          </a:prstGeom>
        </p:spPr>
      </p:pic>
      <p:pic>
        <p:nvPicPr>
          <p:cNvPr id="9" name="Picture 6" descr="http://cdn2-b.examiner.com/sites/default/files/styles/image_content_width/hash/b5/b6/b5b68549126908649e6f28dc5f10c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68" y="3352800"/>
            <a:ext cx="301752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0040" y="3886200"/>
            <a:ext cx="877824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430" b="1" dirty="0">
                <a:solidFill>
                  <a:srgbClr val="000000"/>
                </a:solidFill>
                <a:latin typeface="Arial" panose="020B0604020202020204" pitchFamily="34" charset="0"/>
              </a:rPr>
              <a:t>				      		</a:t>
            </a:r>
            <a:endParaRPr lang="en-US" altLang="en-US" sz="198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716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Aharoni" panose="02010803020104030203" pitchFamily="2" charset="-79"/>
              </a:rPr>
              <a:t>John, Trick, Date- </a:t>
            </a:r>
            <a:r>
              <a:rPr lang="en-US" dirty="0">
                <a:latin typeface="+mj-lt"/>
                <a:cs typeface="Aharoni" panose="02010803020104030203" pitchFamily="2" charset="-79"/>
              </a:rPr>
              <a:t>The names used for men who pay for </a:t>
            </a:r>
            <a:r>
              <a:rPr lang="en-US" u="sng" dirty="0">
                <a:latin typeface="+mj-lt"/>
                <a:cs typeface="Aharoni" panose="02010803020104030203" pitchFamily="2" charset="-79"/>
              </a:rPr>
              <a:t>____</a:t>
            </a:r>
          </a:p>
          <a:p>
            <a:endParaRPr lang="en-US" u="sng" dirty="0">
              <a:latin typeface="+mj-lt"/>
            </a:endParaRPr>
          </a:p>
          <a:p>
            <a:r>
              <a:rPr lang="en-US" b="1" dirty="0">
                <a:latin typeface="+mj-lt"/>
                <a:cs typeface="Aharoni" panose="02010803020104030203" pitchFamily="2" charset="-79"/>
              </a:rPr>
              <a:t>The Life- </a:t>
            </a:r>
            <a:r>
              <a:rPr lang="en-US" dirty="0">
                <a:latin typeface="+mj-lt"/>
                <a:cs typeface="Aharoni" panose="02010803020104030203" pitchFamily="2" charset="-79"/>
              </a:rPr>
              <a:t>Term that refer to the underground world of prostitution including the </a:t>
            </a:r>
            <a:r>
              <a:rPr lang="en-US" u="sng" dirty="0">
                <a:latin typeface="+mj-lt"/>
                <a:cs typeface="Aharoni" panose="02010803020104030203" pitchFamily="2" charset="-79"/>
              </a:rPr>
              <a:t>_____</a:t>
            </a:r>
            <a:r>
              <a:rPr lang="en-US" dirty="0">
                <a:latin typeface="+mj-lt"/>
                <a:cs typeface="Aharoni" panose="02010803020104030203" pitchFamily="2" charset="-79"/>
              </a:rPr>
              <a:t>and </a:t>
            </a:r>
            <a:r>
              <a:rPr lang="en-US" u="sng" dirty="0">
                <a:latin typeface="+mj-lt"/>
                <a:cs typeface="Aharoni" panose="02010803020104030203" pitchFamily="2" charset="-79"/>
              </a:rPr>
              <a:t>____________</a:t>
            </a:r>
          </a:p>
          <a:p>
            <a:endParaRPr lang="en-US" u="sng" dirty="0">
              <a:latin typeface="+mj-lt"/>
              <a:cs typeface="Aharoni" panose="02010803020104030203" pitchFamily="2" charset="-79"/>
            </a:endParaRPr>
          </a:p>
          <a:p>
            <a:r>
              <a:rPr lang="en-US" b="1" dirty="0">
                <a:latin typeface="+mj-lt"/>
                <a:cs typeface="Aharoni" panose="02010803020104030203" pitchFamily="2" charset="-79"/>
              </a:rPr>
              <a:t>Track, Blade, Ho Stroll- </a:t>
            </a:r>
            <a:r>
              <a:rPr lang="en-US" dirty="0">
                <a:latin typeface="+mj-lt"/>
                <a:cs typeface="Aharoni" panose="02010803020104030203" pitchFamily="2" charset="-79"/>
              </a:rPr>
              <a:t>Terms for the areas where street prostitution occurs. Generally sidewalks or corners of specific streets or intersections, malls or other public areas.</a:t>
            </a:r>
          </a:p>
          <a:p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b="1" dirty="0">
                <a:latin typeface="+mj-lt"/>
                <a:cs typeface="Aharoni" panose="02010803020104030203" pitchFamily="2" charset="-79"/>
              </a:rPr>
              <a:t>Bottom Girl (Bottom B*#*h)- </a:t>
            </a:r>
            <a:r>
              <a:rPr lang="en-US" dirty="0">
                <a:latin typeface="+mj-lt"/>
                <a:cs typeface="Aharoni" panose="02010803020104030203" pitchFamily="2" charset="-79"/>
              </a:rPr>
              <a:t>Girl that the most________ with the pimp. Often was the first girl that “ _______” for him. Maybe responsible for recruiting, grooming or managing other _____</a:t>
            </a:r>
          </a:p>
          <a:p>
            <a:endParaRPr lang="en-US" u="sng" dirty="0">
              <a:latin typeface="+mj-lt"/>
            </a:endParaRPr>
          </a:p>
          <a:p>
            <a:r>
              <a:rPr lang="en-US" b="1" dirty="0">
                <a:latin typeface="+mj-lt"/>
                <a:cs typeface="Aharoni" panose="02010803020104030203" pitchFamily="2" charset="-79"/>
              </a:rPr>
              <a:t>Stable</a:t>
            </a:r>
            <a:r>
              <a:rPr lang="en-US" dirty="0">
                <a:latin typeface="+mj-lt"/>
                <a:cs typeface="Aharoni" panose="02010803020104030203" pitchFamily="2" charset="-79"/>
              </a:rPr>
              <a:t>- A group of _____________ under the pimps control</a:t>
            </a:r>
          </a:p>
          <a:p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US" b="1" dirty="0">
                <a:latin typeface="+mj-lt"/>
                <a:cs typeface="Aharoni" panose="02010803020104030203" pitchFamily="2" charset="-79"/>
              </a:rPr>
              <a:t>Chicken Farm- </a:t>
            </a:r>
            <a:r>
              <a:rPr lang="en-US" dirty="0">
                <a:latin typeface="+mj-lt"/>
                <a:cs typeface="Aharoni" panose="02010803020104030203" pitchFamily="2" charset="-79"/>
              </a:rPr>
              <a:t>A group of _____ under the pimps control</a:t>
            </a:r>
          </a:p>
          <a:p>
            <a:endParaRPr lang="en-US" u="sng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2088" y="378328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1120" y="408111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worked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9220" y="43509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Girls.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21695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Expectations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9320" y="216957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8920" y="485612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Women/girls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0800" y="5225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49023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boys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13147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2667" y="303791"/>
            <a:ext cx="71281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Street Language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" y="122250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9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1" y="210062"/>
            <a:ext cx="941902" cy="977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92667" y="303791"/>
            <a:ext cx="71281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Street Language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1301580"/>
            <a:ext cx="8839200" cy="57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000" b="1" dirty="0">
                <a:latin typeface="+mj-lt"/>
              </a:rPr>
              <a:t>Out of Pocket-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When a girl “breaks the rules” or does some thing that makes the pimp angry. Grounds for </a:t>
            </a:r>
            <a:r>
              <a:rPr lang="en-US" altLang="en-US" sz="2000" u="sng" dirty="0">
                <a:solidFill>
                  <a:schemeClr val="accent1"/>
                </a:solidFill>
                <a:latin typeface="+mj-lt"/>
              </a:rPr>
              <a:t>violence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altLang="en-US" sz="2000" u="sng" dirty="0">
                <a:solidFill>
                  <a:schemeClr val="accent1"/>
                </a:solidFill>
                <a:latin typeface="+mj-lt"/>
              </a:rPr>
              <a:t>abuse</a:t>
            </a:r>
            <a:r>
              <a:rPr lang="en-US" altLang="en-US" sz="2000" i="1" u="sng" dirty="0">
                <a:solidFill>
                  <a:schemeClr val="accent1"/>
                </a:solidFill>
                <a:latin typeface="+mj-lt"/>
              </a:rPr>
              <a:t>.</a:t>
            </a:r>
            <a:endParaRPr lang="en-US" altLang="en-US" sz="2000" b="1" dirty="0">
              <a:solidFill>
                <a:schemeClr val="accent1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180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300" b="1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000" b="1" dirty="0">
                <a:latin typeface="+mj-lt"/>
              </a:rPr>
              <a:t>Daddy</a:t>
            </a:r>
            <a:r>
              <a:rPr lang="en-US" altLang="en-US" sz="2000" i="1" dirty="0">
                <a:latin typeface="+mj-lt"/>
              </a:rPr>
              <a:t>–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Your own </a:t>
            </a:r>
            <a:r>
              <a:rPr lang="en-US" altLang="en-US" sz="2000" u="sng" dirty="0">
                <a:solidFill>
                  <a:schemeClr val="accent1"/>
                </a:solidFill>
                <a:latin typeface="+mj-lt"/>
              </a:rPr>
              <a:t>pimp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—Invoking images of fatherhood</a:t>
            </a:r>
            <a:endParaRPr lang="en-US" altLang="en-US" sz="200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000" b="1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30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000" b="1" dirty="0">
                <a:latin typeface="+mj-lt"/>
              </a:rPr>
              <a:t>Choosing Up 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This refers to </a:t>
            </a:r>
            <a:r>
              <a:rPr lang="en-US" altLang="en-US" sz="2000" u="sng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altLang="en-US" sz="2000" u="sng" dirty="0">
                <a:solidFill>
                  <a:schemeClr val="accent1"/>
                </a:solidFill>
                <a:latin typeface="+mj-lt"/>
              </a:rPr>
              <a:t>choosing</a:t>
            </a:r>
            <a:r>
              <a:rPr lang="en-US" altLang="en-US" sz="2000" u="sng" dirty="0">
                <a:solidFill>
                  <a:srgbClr val="000000"/>
                </a:solidFill>
                <a:latin typeface="+mj-lt"/>
              </a:rPr>
              <a:t>”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a new/different pimp. This is     	often  as simple as making eye contact with a different pimp.         	One of the reasons girls are not allowed to make eye contact 	with anyone other than “dates”.</a:t>
            </a:r>
            <a:endParaRPr lang="en-US" altLang="en-US" sz="2000" b="1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000" b="1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000" b="1" dirty="0">
                <a:latin typeface="+mj-lt"/>
              </a:rPr>
              <a:t>Renegade, Loose Bunny 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A girl involved in (usually) street prostitution 		without a </a:t>
            </a:r>
            <a:r>
              <a:rPr lang="en-US" altLang="en-US" sz="2000" u="sng" dirty="0">
                <a:solidFill>
                  <a:schemeClr val="accent1"/>
                </a:solidFill>
                <a:latin typeface="+mj-lt"/>
              </a:rPr>
              <a:t>pimp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This is very dangerous for girls and they 		are often kidnapped or forced to “choose up”. </a:t>
            </a:r>
            <a:endParaRPr lang="en-US" altLang="en-US" sz="2000" b="1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000" b="1" dirty="0">
              <a:solidFill>
                <a:srgbClr val="C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000" b="1" dirty="0">
                <a:latin typeface="+mj-lt"/>
              </a:rPr>
              <a:t> Quotas</a:t>
            </a:r>
            <a:r>
              <a:rPr lang="en-US" altLang="en-US" sz="2000" i="1" dirty="0">
                <a:latin typeface="+mj-lt"/>
              </a:rPr>
              <a:t>-</a:t>
            </a:r>
            <a:r>
              <a:rPr lang="en-US" altLang="en-US" sz="2000" dirty="0">
                <a:latin typeface="+mj-lt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amount of </a:t>
            </a:r>
            <a:r>
              <a:rPr lang="en-US" altLang="en-US" sz="2000" u="sng" dirty="0">
                <a:solidFill>
                  <a:schemeClr val="accent1"/>
                </a:solidFill>
                <a:latin typeface="+mj-lt"/>
              </a:rPr>
              <a:t>money</a:t>
            </a:r>
            <a:r>
              <a:rPr lang="en-US" altLang="en-US" sz="2000" u="sng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that a girl must make on any given 		night, set by the pimp. All money is turned over to the 		pimp this is called </a:t>
            </a:r>
            <a:r>
              <a:rPr lang="en-US" altLang="en-US" sz="2000" b="1" dirty="0">
                <a:solidFill>
                  <a:srgbClr val="C00000"/>
                </a:solidFill>
                <a:latin typeface="+mj-lt"/>
              </a:rPr>
              <a:t>“Breaking a B*#*h”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16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16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00170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22910" y="1584484"/>
            <a:ext cx="8606790" cy="17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Arial" panose="020B0604020202020204" pitchFamily="34" charset="0"/>
              </a:rPr>
              <a:t>There is a distinct correlation between early childhood sexual abuse and __________</a:t>
            </a:r>
            <a:endParaRPr lang="en-US" altLang="en-US" sz="2160" dirty="0"/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160" dirty="0"/>
          </a:p>
          <a:p>
            <a:pPr eaLnBrk="1" hangingPunct="1">
              <a:lnSpc>
                <a:spcPct val="95000"/>
              </a:lnSpc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3889058" y="2564415"/>
            <a:ext cx="5072062" cy="39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Arial" panose="020B0604020202020204" pitchFamily="34" charset="0"/>
              </a:rPr>
              <a:t>It is estimated that _____of youth in prostitution have a history of sexual abuse, rape or trauma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Arial" panose="020B0604020202020204" pitchFamily="34" charset="0"/>
              </a:rPr>
              <a:t>Statistics show that __ in ___    women will be raped within their lifetime and are ___ times more likely to become a prostitute later in life.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34837" y="2871084"/>
            <a:ext cx="834998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430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30" b="1" dirty="0">
                <a:solidFill>
                  <a:srgbClr val="C00000"/>
                </a:solidFill>
                <a:latin typeface="+mj-lt"/>
              </a:rPr>
              <a:t>90% </a:t>
            </a:r>
            <a:endParaRPr lang="en-US" altLang="en-US" sz="243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418" name="Text Box 4"/>
          <p:cNvSpPr txBox="1">
            <a:spLocks noChangeArrowheads="1"/>
          </p:cNvSpPr>
          <p:nvPr/>
        </p:nvSpPr>
        <p:spPr bwMode="auto">
          <a:xfrm rot="4595341">
            <a:off x="7547489" y="8147761"/>
            <a:ext cx="2029327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79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67" y="303791"/>
            <a:ext cx="71281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Pathway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0235" y="422015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1233" y="422015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8049" y="49178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18351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prostitution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" y="122250"/>
            <a:ext cx="1093805" cy="1202819"/>
          </a:xfrm>
          <a:prstGeom prst="rect">
            <a:avLst/>
          </a:prstGeom>
        </p:spPr>
      </p:pic>
      <p:pic>
        <p:nvPicPr>
          <p:cNvPr id="15" name="Picture 7" descr="http://www.classwarfareexists.com/wp-content/uploads/2012/08/Rape-victi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6" y="2839360"/>
            <a:ext cx="3466148" cy="32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48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57200" y="1611692"/>
            <a:ext cx="8606790" cy="36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Youths who have _____ trauma history are more vulnerable to exploitation and pimps are savvy at detecting this vulnerability.</a:t>
            </a:r>
            <a:endParaRPr lang="en-US" altLang="en-US" dirty="0">
              <a:latin typeface="+mj-lt"/>
            </a:endParaRPr>
          </a:p>
          <a:p>
            <a:pPr marL="342900" indent="-342900" eaLnBrk="1" hangingPunct="1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The average age for a youth to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   be targeted by traffickers for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   prostitution in the US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   is _____ years old.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2667" y="303791"/>
            <a:ext cx="71281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Pathway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85691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12 to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355" y="1981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sexual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" y="122250"/>
            <a:ext cx="1093805" cy="1202819"/>
          </a:xfrm>
          <a:prstGeom prst="rect">
            <a:avLst/>
          </a:prstGeom>
        </p:spPr>
      </p:pic>
      <p:pic>
        <p:nvPicPr>
          <p:cNvPr id="11" name="Picture 2" descr="http://www.childrenwithdiabetes.com/activities/marco2007/i/mi_FriMonicaNavBeachH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"/>
          <a:stretch>
            <a:fillRect/>
          </a:stretch>
        </p:blipFill>
        <p:spPr bwMode="auto">
          <a:xfrm>
            <a:off x="6400800" y="3352799"/>
            <a:ext cx="2528888" cy="3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225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1221345"/>
            <a:ext cx="7459765" cy="54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79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Excess amount of </a:t>
            </a:r>
            <a:r>
              <a:rPr lang="en-US" altLang="en-US" sz="2800" u="sng" dirty="0">
                <a:solidFill>
                  <a:schemeClr val="accent1"/>
                </a:solidFill>
                <a:latin typeface="+mj-lt"/>
              </a:rPr>
              <a:t>cash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160" dirty="0"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Hotel room keys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160" dirty="0">
              <a:solidFill>
                <a:srgbClr val="000000"/>
              </a:solidFill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+mj-lt"/>
              </a:rPr>
              <a:t>Chronic runaway/homeless youth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160" dirty="0"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Signs of </a:t>
            </a:r>
            <a:r>
              <a:rPr lang="en-US" altLang="en-US" sz="2800" u="sng" dirty="0">
                <a:solidFill>
                  <a:schemeClr val="accent1"/>
                </a:solidFill>
                <a:latin typeface="+mj-lt"/>
              </a:rPr>
              <a:t>branding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(tattoo, jewelry)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160" dirty="0"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Lying about age/false identification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160" dirty="0"/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2666" y="303791"/>
            <a:ext cx="7598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Keys Signs of Trafficking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6" y="305650"/>
            <a:ext cx="1093805" cy="1202819"/>
          </a:xfrm>
          <a:prstGeom prst="rect">
            <a:avLst/>
          </a:prstGeom>
        </p:spPr>
      </p:pic>
      <p:pic>
        <p:nvPicPr>
          <p:cNvPr id="9" name="Picture 7" descr="http://www.techi.com/wp-content/uploads/2012/07/Hotel-Key-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0" y="1851660"/>
            <a:ext cx="258460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814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29946"/>
            <a:ext cx="5075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person is guilty of trafficking when: </a:t>
            </a:r>
          </a:p>
          <a:p>
            <a:endParaRPr lang="en-US" sz="2400" dirty="0"/>
          </a:p>
          <a:p>
            <a:r>
              <a:rPr lang="en-US" sz="2400" dirty="0"/>
              <a:t>He or she…Recruits, harbors, transports, transfers, obtain or receives by any means another person knowing that they are being forced to engage in forced labor, in voluntarily servitude, a sexually explicit act, or commercial act that financially benefits the </a:t>
            </a:r>
            <a:r>
              <a:rPr lang="en-US" sz="2400" b="1" u="sng" dirty="0">
                <a:solidFill>
                  <a:schemeClr val="accent1"/>
                </a:solidFill>
              </a:rPr>
              <a:t>trafficker.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457200"/>
            <a:ext cx="6825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Human Trafficking?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40468"/>
            <a:ext cx="1362456" cy="1491337"/>
          </a:xfrm>
          <a:prstGeom prst="rect">
            <a:avLst/>
          </a:prstGeom>
        </p:spPr>
      </p:pic>
      <p:pic>
        <p:nvPicPr>
          <p:cNvPr id="8" name="Picture 7" descr="http://scm-l3.technorati.com/11/06/29/46573/prisoner-human-trafficking.jpg?t=20110629131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07" y="1593051"/>
            <a:ext cx="309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4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2438400"/>
            <a:ext cx="4628585" cy="3808615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000">
                <a:schemeClr val="accent2">
                  <a:lumMod val="20000"/>
                  <a:lumOff val="80000"/>
                  <a:alpha val="31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anchor="t"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Don’t know their location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Moved </a:t>
            </a:r>
            <a:r>
              <a:rPr lang="en-US" sz="2400" u="sng" dirty="0">
                <a:solidFill>
                  <a:schemeClr val="accent1"/>
                </a:solidFill>
              </a:rPr>
              <a:t>often </a:t>
            </a:r>
            <a:r>
              <a:rPr lang="en-US" sz="2400" dirty="0">
                <a:solidFill>
                  <a:prstClr val="black"/>
                </a:solidFill>
              </a:rPr>
              <a:t>to avoid forming relationships and attracting attention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Told families will be </a:t>
            </a:r>
            <a:r>
              <a:rPr lang="en-US" sz="2400" u="sng" dirty="0">
                <a:solidFill>
                  <a:schemeClr val="accent1"/>
                </a:solidFill>
              </a:rPr>
              <a:t>harmed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Don’t know the </a:t>
            </a:r>
            <a:r>
              <a:rPr lang="en-US" sz="2400" u="sng" dirty="0">
                <a:solidFill>
                  <a:schemeClr val="accent1"/>
                </a:solidFill>
              </a:rPr>
              <a:t>language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Trauma Bonding -The Stockholm Syndrome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7" y="438248"/>
            <a:ext cx="914400" cy="948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89377"/>
            <a:ext cx="746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Don’t Victims Escape?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6" y="305650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251460" y="1371600"/>
            <a:ext cx="8606790" cy="8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79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324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73734" name="Rectangle 8"/>
          <p:cNvSpPr>
            <a:spLocks noChangeArrowheads="1"/>
          </p:cNvSpPr>
          <p:nvPr/>
        </p:nvSpPr>
        <p:spPr bwMode="auto">
          <a:xfrm>
            <a:off x="299568" y="2253123"/>
            <a:ext cx="8558682" cy="39149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60" b="1" dirty="0">
                <a:latin typeface="+mj-lt"/>
                <a:cs typeface="Arial" panose="020B0604020202020204" pitchFamily="34" charset="0"/>
              </a:rPr>
              <a:t>Lack of Control:</a:t>
            </a:r>
          </a:p>
          <a:p>
            <a:pPr marL="171450" indent="-171450" eaLnBrk="1" hangingPunct="1">
              <a:buFont typeface="Wingdings" panose="05000000000000000000" pitchFamily="2" charset="2"/>
              <a:buChar char="v"/>
            </a:pPr>
            <a:endParaRPr lang="en-US" altLang="en-US" sz="1080" b="1" dirty="0">
              <a:latin typeface="+mj-lt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Has few or no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personal</a:t>
            </a:r>
            <a:r>
              <a:rPr lang="en-US" altLang="en-US" sz="216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possessions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Is not in control of his/her own money, no financial records, or 	bank account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Is not in control of his/her own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identification documents </a:t>
            </a:r>
            <a:r>
              <a:rPr lang="en-US" altLang="en-US" sz="2160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(ID or passport)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Is not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allowed</a:t>
            </a:r>
            <a:r>
              <a:rPr lang="en-US" altLang="en-US" sz="2160" dirty="0">
                <a:latin typeface="+mj-lt"/>
                <a:cs typeface="Arial" panose="020B0604020202020204" pitchFamily="34" charset="0"/>
              </a:rPr>
              <a:t> or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able</a:t>
            </a:r>
            <a:r>
              <a:rPr lang="en-US" altLang="en-US" sz="2160" dirty="0">
                <a:latin typeface="+mj-lt"/>
                <a:cs typeface="Arial" panose="020B0604020202020204" pitchFamily="34" charset="0"/>
              </a:rPr>
              <a:t> to speak for themselves 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Claims of just visiting and inability to clarify where he/she is staying/address/city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Loss of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sense</a:t>
            </a:r>
            <a:r>
              <a:rPr lang="en-US" altLang="en-US" sz="2160" dirty="0">
                <a:latin typeface="+mj-lt"/>
                <a:cs typeface="Arial" panose="020B0604020202020204" pitchFamily="34" charset="0"/>
              </a:rPr>
              <a:t> of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time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Has numerous</a:t>
            </a:r>
            <a:r>
              <a:rPr lang="en-US" altLang="en-US" sz="216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6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inconsistencies </a:t>
            </a:r>
            <a:r>
              <a:rPr lang="en-US" altLang="en-US" sz="2160" dirty="0">
                <a:latin typeface="+mj-lt"/>
                <a:cs typeface="Arial" panose="020B0604020202020204" pitchFamily="34" charset="0"/>
              </a:rPr>
              <a:t>in his/her 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2666" y="303791"/>
            <a:ext cx="75989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Signs of a Trafficked Person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6" y="305650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02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251460" y="1371600"/>
            <a:ext cx="8606790" cy="8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79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324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371475" y="1399478"/>
            <a:ext cx="836676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60" b="1" u="sng" dirty="0">
                <a:latin typeface="+mj-lt"/>
                <a:cs typeface="Arial" panose="020B0604020202020204" pitchFamily="34" charset="0"/>
              </a:rPr>
              <a:t>Poor Mental Health or Abnormal Behavior</a:t>
            </a:r>
            <a:r>
              <a:rPr lang="en-US" altLang="en-US" sz="2160" b="1" dirty="0">
                <a:latin typeface="+mj-lt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en-US" sz="1080" b="1" dirty="0">
              <a:latin typeface="+mj-lt"/>
              <a:cs typeface="Arial" panose="020B0604020202020204" pitchFamily="34" charset="0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Is fearful, anxious, depressed, submissive, tense, or nervous/paranoid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Exhibits unusually fearful or anxious behavior after bringing up law enforcement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Avoids </a:t>
            </a:r>
            <a:r>
              <a:rPr lang="en-US" altLang="en-US" sz="2160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eye </a:t>
            </a:r>
            <a:r>
              <a:rPr lang="en-US" altLang="en-US" sz="2160" dirty="0">
                <a:latin typeface="+mj-lt"/>
                <a:cs typeface="Arial" panose="020B0604020202020204" pitchFamily="34" charset="0"/>
              </a:rPr>
              <a:t>contact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May be under the influence of drugs/alcohol from trafficker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endParaRPr lang="en-US" altLang="en-US" sz="216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160" b="1" u="sng" dirty="0">
                <a:latin typeface="+mj-lt"/>
                <a:cs typeface="Arial" panose="020B0604020202020204" pitchFamily="34" charset="0"/>
              </a:rPr>
              <a:t>Poor Physical Health</a:t>
            </a:r>
            <a:r>
              <a:rPr lang="en-US" altLang="en-US" sz="2160" b="1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171450" indent="-171450" eaLnBrk="1" hangingPunct="1">
              <a:buFont typeface="Wingdings" panose="05000000000000000000" pitchFamily="2" charset="2"/>
              <a:buChar char="v"/>
            </a:pPr>
            <a:endParaRPr lang="en-US" altLang="en-US" sz="1080" b="1" dirty="0">
              <a:latin typeface="+mj-lt"/>
              <a:cs typeface="Arial" panose="020B0604020202020204" pitchFamily="34" charset="0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Lacks health care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Appears malnourished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160" dirty="0">
                <a:latin typeface="+mj-lt"/>
                <a:cs typeface="Arial" panose="020B0604020202020204" pitchFamily="34" charset="0"/>
              </a:rPr>
              <a:t>Shows signs of physical and/or sexual </a:t>
            </a:r>
            <a:r>
              <a:rPr lang="en-US" altLang="en-US" sz="2160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abuse</a:t>
            </a:r>
            <a:r>
              <a:rPr lang="en-US" altLang="en-US" sz="2160" dirty="0">
                <a:latin typeface="+mj-lt"/>
                <a:cs typeface="Arial" panose="020B0604020202020204" pitchFamily="34" charset="0"/>
              </a:rPr>
              <a:t>, physical restraint, confinement, or torture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303791"/>
            <a:ext cx="7543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Signs of a Trafficked Person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" y="146479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63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602356" cy="446887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Infectious </a:t>
            </a:r>
            <a:r>
              <a:rPr lang="en-US" sz="2800" u="sng" dirty="0">
                <a:solidFill>
                  <a:srgbClr val="C00000"/>
                </a:solidFill>
              </a:rPr>
              <a:t>diseases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Permanent scarring from cigar and cigarette burns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u="sng" dirty="0">
                <a:solidFill>
                  <a:srgbClr val="C00000"/>
                </a:solidFill>
              </a:rPr>
              <a:t>Internal</a:t>
            </a:r>
            <a:r>
              <a:rPr lang="en-US" sz="2800" dirty="0"/>
              <a:t> physical damage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Unset broken </a:t>
            </a:r>
            <a:r>
              <a:rPr lang="en-US" sz="2800" u="sng" dirty="0">
                <a:solidFill>
                  <a:srgbClr val="C00000"/>
                </a:solidFill>
              </a:rPr>
              <a:t>bones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Malnourishment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120874" y="250156"/>
            <a:ext cx="78707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Impact on the Physical Damage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" y="146479"/>
            <a:ext cx="1093805" cy="120281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 l="10040" b="13585"/>
          <a:stretch>
            <a:fillRect/>
          </a:stretch>
        </p:blipFill>
        <p:spPr bwMode="auto">
          <a:xfrm>
            <a:off x="5506003" y="1813393"/>
            <a:ext cx="3333197" cy="479712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74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57200" y="2526724"/>
            <a:ext cx="8305800" cy="382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The psychological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     bond between the pimp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     and the victim is called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     _</a:t>
            </a:r>
            <a:r>
              <a:rPr lang="en-US" altLang="en-US" sz="2790" dirty="0">
                <a:latin typeface="Arial" panose="020B0604020202020204" pitchFamily="34" charset="0"/>
              </a:rPr>
              <a:t>_________,</a:t>
            </a: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also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     known as Stockholm Syndrome.</a:t>
            </a:r>
            <a:endParaRPr lang="en-US" altLang="en-US" sz="2160" dirty="0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08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The result is: </a:t>
            </a:r>
            <a:endParaRPr lang="en-US" altLang="en-US" sz="2160" dirty="0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90" u="sng" dirty="0">
                <a:solidFill>
                  <a:srgbClr val="000000"/>
                </a:solidFill>
                <a:latin typeface="Arial" panose="020B0604020202020204" pitchFamily="34" charset="0"/>
              </a:rPr>
              <a:t>______</a:t>
            </a: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to self-identify</a:t>
            </a:r>
            <a:endParaRPr lang="en-US" altLang="en-US" sz="2160" dirty="0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Return to the _____________ </a:t>
            </a:r>
            <a:r>
              <a:rPr lang="en-US" altLang="en-US" sz="2790" u="sng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en-US" sz="2160" u="sng" dirty="0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90" dirty="0">
                <a:solidFill>
                  <a:srgbClr val="000000"/>
                </a:solidFill>
                <a:latin typeface="Arial" panose="020B0604020202020204" pitchFamily="34" charset="0"/>
              </a:rPr>
              <a:t>_____of violence/abuse/exploitation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79582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Trauma Bonding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017" y="49736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Failure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0858" y="555912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Pimp/trafficker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017" y="58937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Denia</a:t>
            </a:r>
            <a:r>
              <a:rPr lang="en-US" sz="2400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0874" y="250156"/>
            <a:ext cx="78707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Outcome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2948"/>
          <a:stretch>
            <a:fillRect/>
          </a:stretch>
        </p:blipFill>
        <p:spPr bwMode="auto">
          <a:xfrm>
            <a:off x="5105400" y="1801439"/>
            <a:ext cx="3657600" cy="23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" y="146479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8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7" b="4967"/>
          <a:stretch>
            <a:fillRect/>
          </a:stretch>
        </p:blipFill>
        <p:spPr bwMode="auto">
          <a:xfrm>
            <a:off x="0" y="-76200"/>
            <a:ext cx="9144000" cy="75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250156"/>
            <a:ext cx="7238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Long Term Psychological Damage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46172"/>
            <a:ext cx="7928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Post-Traumatic Stress Disorder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Substance abuse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Eating Disorders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Suicidal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thoughts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Self-hatred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May break physical chains, but psychological chains remain for 15-20 yrs.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" y="146479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823224"/>
            <a:ext cx="4343400" cy="4348976"/>
          </a:xfrm>
        </p:spPr>
        <p:txBody>
          <a:bodyPr anchor="t">
            <a:normAutofit/>
          </a:bodyPr>
          <a:lstStyle/>
          <a:p>
            <a:pPr marL="45720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Do </a:t>
            </a:r>
            <a:r>
              <a:rPr lang="en-US" sz="2000" b="1" dirty="0"/>
              <a:t>NOT </a:t>
            </a:r>
            <a:r>
              <a:rPr lang="en-US" sz="2000" dirty="0"/>
              <a:t>confront anyone you suspect of engaging in trafficking</a:t>
            </a:r>
          </a:p>
          <a:p>
            <a:pPr marL="45720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Do </a:t>
            </a:r>
            <a:r>
              <a:rPr lang="en-US" sz="2000" b="1" dirty="0"/>
              <a:t>NOT</a:t>
            </a:r>
            <a:r>
              <a:rPr lang="en-US" sz="2000" dirty="0"/>
              <a:t> try to </a:t>
            </a:r>
            <a:r>
              <a:rPr lang="en-US" sz="2000" u="sng" dirty="0">
                <a:solidFill>
                  <a:schemeClr val="accent1"/>
                </a:solidFill>
              </a:rPr>
              <a:t>rescue</a:t>
            </a:r>
            <a:r>
              <a:rPr lang="en-US" sz="2000" dirty="0"/>
              <a:t> any possible victim</a:t>
            </a:r>
          </a:p>
          <a:p>
            <a:pPr marL="45720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Do </a:t>
            </a:r>
            <a:r>
              <a:rPr lang="en-US" sz="2000" b="1" dirty="0"/>
              <a:t>NOT </a:t>
            </a:r>
            <a:r>
              <a:rPr lang="en-US" sz="2000" dirty="0"/>
              <a:t>display any unusual </a:t>
            </a:r>
            <a:r>
              <a:rPr lang="en-US" sz="2000" u="sng" dirty="0">
                <a:solidFill>
                  <a:schemeClr val="accent1"/>
                </a:solidFill>
              </a:rPr>
              <a:t>concern</a:t>
            </a:r>
            <a:r>
              <a:rPr lang="en-US" sz="2000" dirty="0"/>
              <a:t> or alarm</a:t>
            </a:r>
          </a:p>
          <a:p>
            <a:pPr marL="45720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Do </a:t>
            </a:r>
            <a:r>
              <a:rPr lang="en-US" sz="2000" b="1" dirty="0"/>
              <a:t>NOT</a:t>
            </a:r>
            <a:r>
              <a:rPr lang="en-US" sz="2000" dirty="0"/>
              <a:t> endanger </a:t>
            </a:r>
            <a:r>
              <a:rPr lang="en-US" sz="2000" u="sng" dirty="0">
                <a:solidFill>
                  <a:schemeClr val="accent1"/>
                </a:solidFill>
              </a:rPr>
              <a:t>yourself</a:t>
            </a:r>
            <a:r>
              <a:rPr lang="en-US" sz="2000" dirty="0"/>
              <a:t> or others</a:t>
            </a:r>
          </a:p>
          <a:p>
            <a:pPr marL="45720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Do Call </a:t>
            </a:r>
            <a:r>
              <a:rPr lang="en-US" sz="2000" u="sng" dirty="0">
                <a:solidFill>
                  <a:schemeClr val="accent1"/>
                </a:solidFill>
              </a:rPr>
              <a:t>911</a:t>
            </a:r>
          </a:p>
          <a:p>
            <a:pPr marL="457200" lvl="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0156"/>
            <a:ext cx="8762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are the indicators of a Victim?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78"/>
            <a:ext cx="1093805" cy="1202819"/>
          </a:xfrm>
          <a:prstGeom prst="rect">
            <a:avLst/>
          </a:prstGeom>
        </p:spPr>
      </p:pic>
      <p:pic>
        <p:nvPicPr>
          <p:cNvPr id="8" name="Picture 7" descr="MP90014906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34000" y="1219200"/>
            <a:ext cx="3496869" cy="546875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520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05161" y="2362200"/>
            <a:ext cx="8149590" cy="35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790" i="1" dirty="0">
                <a:solidFill>
                  <a:srgbClr val="000000"/>
                </a:solidFill>
                <a:latin typeface="+mj-lt"/>
              </a:rPr>
              <a:t>	</a:t>
            </a:r>
            <a:endParaRPr lang="en-US" altLang="en-US" sz="1080" dirty="0"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u="sng" dirty="0">
                <a:solidFill>
                  <a:schemeClr val="accent1"/>
                </a:solidFill>
                <a:latin typeface="+mj-lt"/>
              </a:rPr>
              <a:t>Block </a:t>
            </a:r>
            <a:r>
              <a:rPr lang="en-US" altLang="en-US" sz="2790" dirty="0">
                <a:solidFill>
                  <a:srgbClr val="000000"/>
                </a:solidFill>
                <a:latin typeface="+mj-lt"/>
              </a:rPr>
              <a:t>all TV’s and computers from porn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080" dirty="0"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dirty="0">
                <a:solidFill>
                  <a:srgbClr val="000000"/>
                </a:solidFill>
                <a:latin typeface="+mj-lt"/>
              </a:rPr>
              <a:t>Know what your children are doing </a:t>
            </a:r>
            <a:r>
              <a:rPr lang="en-US" altLang="en-US" sz="2790" u="sng" dirty="0">
                <a:solidFill>
                  <a:schemeClr val="accent1"/>
                </a:solidFill>
                <a:latin typeface="+mj-lt"/>
              </a:rPr>
              <a:t>online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080" dirty="0">
              <a:latin typeface="+mj-lt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dirty="0">
                <a:solidFill>
                  <a:srgbClr val="000000"/>
                </a:solidFill>
                <a:latin typeface="+mj-lt"/>
              </a:rPr>
              <a:t>Know what your children are doing on their phone</a:t>
            </a: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dirty="0">
                <a:solidFill>
                  <a:srgbClr val="000000"/>
                </a:solidFill>
                <a:latin typeface="+mj-lt"/>
              </a:rPr>
              <a:t>Computers and phones should charge in parents bedroom at night</a:t>
            </a: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790" dirty="0">
                <a:solidFill>
                  <a:srgbClr val="000000"/>
                </a:solidFill>
                <a:latin typeface="+mj-lt"/>
              </a:rPr>
              <a:t>Computers never used in a bedroom</a:t>
            </a:r>
            <a:endParaRPr lang="en-US" altLang="en-US" sz="216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030" y="254985"/>
            <a:ext cx="7467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Keeping Your Computer Safe?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78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4180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52400" y="1391167"/>
            <a:ext cx="8641080" cy="58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2520" dirty="0"/>
          </a:p>
          <a:p>
            <a:pPr eaLnBrk="1" hangingPunct="1">
              <a:lnSpc>
                <a:spcPct val="95000"/>
              </a:lnSpc>
            </a:pPr>
            <a:endParaRPr lang="en-US" altLang="en-US" sz="2520" dirty="0"/>
          </a:p>
          <a:p>
            <a:pPr eaLnBrk="1" hangingPunct="1">
              <a:lnSpc>
                <a:spcPct val="95000"/>
              </a:lnSpc>
            </a:pPr>
            <a:endParaRPr lang="en-US" altLang="en-US" sz="2520" dirty="0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Like us and support us on Facebook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00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Join or start a Task Force in your city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00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Contact Prominent People and Corporations for                        their help and financial donations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Get the word out about 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</a:rPr>
              <a:t>Called To Rescue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Sponsor a table at our annual fundraising dinner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00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dirty="0" err="1">
                <a:solidFill>
                  <a:srgbClr val="000000"/>
                </a:solidFill>
                <a:latin typeface="+mj-lt"/>
              </a:rPr>
              <a:t>Paypal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 at www.calledtorescue.org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+mj-lt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000" dirty="0">
              <a:solidFill>
                <a:srgbClr val="000000"/>
              </a:solidFill>
              <a:latin typeface="+mj-lt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000" dirty="0"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216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90838"/>
            <a:ext cx="6642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Ways to support Called To Rescue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78"/>
            <a:ext cx="1093805" cy="1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0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69244" y="1935094"/>
            <a:ext cx="4519809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Female or male, young or old, citizens or foreign nationals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Stranger to victim, family member, acquaintance or an intimate partner.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Member of organized </a:t>
            </a:r>
            <a:r>
              <a:rPr lang="en-US" sz="2600" u="sng" dirty="0">
                <a:solidFill>
                  <a:schemeClr val="accent1"/>
                </a:solidFill>
              </a:rPr>
              <a:t>crime or gang. </a:t>
            </a:r>
            <a:endParaRPr lang="en-US" sz="2500" u="sng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50873" y="5837307"/>
            <a:ext cx="8442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Human Traffickers can be ANYONE willing to exploit another for profit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421527" y="4151379"/>
            <a:ext cx="1371600" cy="1571376"/>
            <a:chOff x="7315200" y="3733800"/>
            <a:chExt cx="1524000" cy="1790700"/>
          </a:xfrm>
        </p:grpSpPr>
        <p:pic>
          <p:nvPicPr>
            <p:cNvPr id="23" name="Picture 9" descr="images-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315200" y="3733800"/>
              <a:ext cx="1524000" cy="17907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696200" y="4419600"/>
              <a:ext cx="73152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06536" y="2602724"/>
            <a:ext cx="1542130" cy="1460123"/>
            <a:chOff x="7315200" y="304800"/>
            <a:chExt cx="1524000" cy="1828800"/>
          </a:xfrm>
        </p:grpSpPr>
        <p:pic>
          <p:nvPicPr>
            <p:cNvPr id="29" name="Picture 6" descr="images-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315200" y="304800"/>
              <a:ext cx="1524000" cy="1828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7581900" y="915988"/>
              <a:ext cx="952500" cy="150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54337" y="1383524"/>
            <a:ext cx="1494329" cy="1219200"/>
            <a:chOff x="7344871" y="2324100"/>
            <a:chExt cx="1494329" cy="1219200"/>
          </a:xfrm>
        </p:grpSpPr>
        <p:pic>
          <p:nvPicPr>
            <p:cNvPr id="45" name="Picture 4" descr="images-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344871" y="2324100"/>
              <a:ext cx="1494329" cy="1219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916371" y="2609850"/>
              <a:ext cx="457200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752601" y="457200"/>
            <a:ext cx="541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 are Traffickers?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00116"/>
            <a:ext cx="1447683" cy="158462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11964" y="2227890"/>
            <a:ext cx="2346971" cy="1760220"/>
            <a:chOff x="4572000" y="1135380"/>
            <a:chExt cx="2346971" cy="1760220"/>
          </a:xfrm>
        </p:grpSpPr>
        <p:pic>
          <p:nvPicPr>
            <p:cNvPr id="30" name="Picture 5" descr="images-14"/>
            <p:cNvPicPr>
              <a:picLocks noChangeAspect="1" noChangeArrowheads="1"/>
            </p:cNvPicPr>
            <p:nvPr/>
          </p:nvPicPr>
          <p:blipFill>
            <a:blip r:embed="rId5" cstate="email"/>
            <a:srcRect l="12997" r="12336"/>
            <a:stretch>
              <a:fillRect/>
            </a:stretch>
          </p:blipFill>
          <p:spPr bwMode="auto">
            <a:xfrm>
              <a:off x="4572000" y="1135380"/>
              <a:ext cx="2346971" cy="1760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000750" y="1706880"/>
              <a:ext cx="6096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1560" y="1821180"/>
              <a:ext cx="54864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1925" y="4013766"/>
            <a:ext cx="2335195" cy="1746836"/>
            <a:chOff x="4141805" y="3206164"/>
            <a:chExt cx="2335195" cy="1746836"/>
          </a:xfrm>
        </p:grpSpPr>
        <p:pic>
          <p:nvPicPr>
            <p:cNvPr id="47" name="Picture 7" descr="images-1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805" y="3206164"/>
              <a:ext cx="2335195" cy="17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5625165" y="4042142"/>
              <a:ext cx="54864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16455" y="3950702"/>
              <a:ext cx="54864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55608" y="4035129"/>
            <a:ext cx="1549053" cy="1702576"/>
            <a:chOff x="7315200" y="3733800"/>
            <a:chExt cx="1524000" cy="1790700"/>
          </a:xfrm>
        </p:grpSpPr>
        <p:pic>
          <p:nvPicPr>
            <p:cNvPr id="51" name="Picture 9" descr="images-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315200" y="3733800"/>
              <a:ext cx="1524000" cy="17907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7696200" y="4419600"/>
              <a:ext cx="73152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54337" y="2363067"/>
            <a:ext cx="1509165" cy="1687939"/>
            <a:chOff x="7315200" y="304800"/>
            <a:chExt cx="1524000" cy="1828800"/>
          </a:xfrm>
        </p:grpSpPr>
        <p:pic>
          <p:nvPicPr>
            <p:cNvPr id="54" name="Picture 6" descr="images-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15200" y="304800"/>
              <a:ext cx="1524000" cy="1828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7581900" y="915988"/>
              <a:ext cx="952500" cy="150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75645" y="1114538"/>
            <a:ext cx="1494329" cy="1219200"/>
            <a:chOff x="7344871" y="2324100"/>
            <a:chExt cx="1494329" cy="1219200"/>
          </a:xfrm>
        </p:grpSpPr>
        <p:pic>
          <p:nvPicPr>
            <p:cNvPr id="57" name="Picture 4" descr="images-1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344871" y="2324100"/>
              <a:ext cx="1494329" cy="1219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7916371" y="2609850"/>
              <a:ext cx="457200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95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2968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ts val="2800"/>
              </a:lnSpc>
            </a:pPr>
            <a:r>
              <a:rPr lang="en-US" sz="2800" b="1" dirty="0"/>
              <a:t>                                 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       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       </a:t>
            </a: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         </a:t>
            </a:r>
          </a:p>
          <a:p>
            <a:pPr marL="0" lvl="1"/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3271" y="1462880"/>
            <a:ext cx="8532165" cy="493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haroni" panose="02010803020104030203" pitchFamily="2" charset="-79"/>
              </a:rPr>
              <a:t>May answer questions for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haroni" panose="02010803020104030203" pitchFamily="2" charset="-79"/>
              </a:rPr>
              <a:t>victim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dirty="0">
                <a:cs typeface="Aharoni" panose="02010803020104030203" pitchFamily="2" charset="-79"/>
              </a:rPr>
              <a:t>Observe victim persistently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dirty="0">
                <a:cs typeface="Aharoni" panose="02010803020104030203" pitchFamily="2" charset="-79"/>
              </a:rPr>
              <a:t>Gives evasive answers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dirty="0">
                <a:cs typeface="Aharoni" panose="02010803020104030203" pitchFamily="2" charset="-79"/>
              </a:rPr>
              <a:t>May not know child’s name                                      or personal 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dirty="0">
                <a:cs typeface="Aharoni" panose="02010803020104030203" pitchFamily="2" charset="-79"/>
              </a:rPr>
              <a:t>Poses as a </a:t>
            </a:r>
            <a:r>
              <a:rPr lang="en-US" sz="3200" u="sng" dirty="0">
                <a:solidFill>
                  <a:schemeClr val="accent1"/>
                </a:solidFill>
                <a:cs typeface="Aharoni" panose="02010803020104030203" pitchFamily="2" charset="-79"/>
              </a:rPr>
              <a:t>relative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3200" dirty="0"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423"/>
            <a:ext cx="1066800" cy="1173123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18722" y="235094"/>
            <a:ext cx="57486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to Spot Traffickers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7" y="100116"/>
            <a:ext cx="1110393" cy="121543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84285" y="2919843"/>
            <a:ext cx="1896581" cy="1718370"/>
            <a:chOff x="6477000" y="1905000"/>
            <a:chExt cx="2065338" cy="1524000"/>
          </a:xfrm>
        </p:grpSpPr>
        <p:pic>
          <p:nvPicPr>
            <p:cNvPr id="17" name="Picture 16" descr="images-9"/>
            <p:cNvPicPr>
              <a:picLocks noChangeAspect="1" noChangeArrowheads="1"/>
            </p:cNvPicPr>
            <p:nvPr/>
          </p:nvPicPr>
          <p:blipFill>
            <a:blip r:embed="rId5" cstate="email"/>
            <a:srcRect b="19395"/>
            <a:stretch>
              <a:fillRect/>
            </a:stretch>
          </p:blipFill>
          <p:spPr bwMode="auto">
            <a:xfrm flipH="1">
              <a:off x="6477000" y="1905000"/>
              <a:ext cx="2065338" cy="1524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 rot="1031755" flipH="1">
              <a:off x="7271992" y="2585613"/>
              <a:ext cx="64008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19801" y="4740649"/>
            <a:ext cx="2561066" cy="1507751"/>
            <a:chOff x="5943600" y="3962400"/>
            <a:chExt cx="2569799" cy="12954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43600" y="3962400"/>
              <a:ext cx="2569799" cy="1295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000750" y="4267200"/>
              <a:ext cx="6096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 rot="20568245">
              <a:off x="7637443" y="4120499"/>
              <a:ext cx="73152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74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http://theinspirationroom.com/daily/print/2007/12/human-trafficking-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2"/>
          <a:stretch>
            <a:fillRect/>
          </a:stretch>
        </p:blipFill>
        <p:spPr bwMode="auto">
          <a:xfrm>
            <a:off x="1571625" y="3086100"/>
            <a:ext cx="6017895" cy="3291840"/>
          </a:xfrm>
          <a:prstGeom prst="rect">
            <a:avLst/>
          </a:prstGeom>
          <a:noFill/>
          <a:ln>
            <a:noFill/>
          </a:ln>
          <a:effectLst>
            <a:outerShdw blurRad="12700" dist="50800" dir="540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1600200"/>
            <a:ext cx="58500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1.2 Million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Children are Sex Trafficked Yearly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920" y="609600"/>
            <a:ext cx="63418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Worldwide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1044222" cy="1143000"/>
          </a:xfrm>
          <a:prstGeom prst="rect">
            <a:avLst/>
          </a:prstGeom>
        </p:spPr>
      </p:pic>
      <p:pic>
        <p:nvPicPr>
          <p:cNvPr id="10" name="Picture 2" descr="http://theinspirationroom.com/daily/print/2007/12/human-trafficking-childr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2"/>
          <a:stretch>
            <a:fillRect/>
          </a:stretch>
        </p:blipFill>
        <p:spPr bwMode="auto">
          <a:xfrm>
            <a:off x="1571626" y="3083243"/>
            <a:ext cx="6029190" cy="3298018"/>
          </a:xfrm>
          <a:prstGeom prst="rect">
            <a:avLst/>
          </a:prstGeom>
          <a:noFill/>
          <a:ln>
            <a:noFill/>
          </a:ln>
          <a:effectLst>
            <a:outerShdw blurRad="12700" dist="50800" dir="540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703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3886200" y="4782660"/>
            <a:ext cx="5181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Forcing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 or tricking people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into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bondage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Robbing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 people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their identity and travel documents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642737"/>
            <a:ext cx="6324600" cy="6858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400" dirty="0"/>
              <a:t>…and exploit their vulnerabilities</a:t>
            </a:r>
            <a:r>
              <a:rPr lang="en-US" sz="3400" b="1" dirty="0"/>
              <a:t> </a:t>
            </a:r>
          </a:p>
        </p:txBody>
      </p:sp>
      <p:pic>
        <p:nvPicPr>
          <p:cNvPr id="16" name="Picture 15" descr="girl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" y="4419600"/>
            <a:ext cx="2538261" cy="22680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Content Placeholder 9"/>
          <p:cNvSpPr txBox="1">
            <a:spLocks/>
          </p:cNvSpPr>
          <p:nvPr/>
        </p:nvSpPr>
        <p:spPr>
          <a:xfrm>
            <a:off x="609600" y="1473583"/>
            <a:ext cx="4648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lvl="0" indent="-347472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Renewable sources of </a:t>
            </a:r>
            <a:r>
              <a:rPr lang="en-US" sz="240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income </a:t>
            </a:r>
          </a:p>
          <a:p>
            <a:pPr marL="347472" lvl="0" indent="-347472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Often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+mj-lt"/>
                <a:cs typeface="Aharoni" panose="02010803020104030203" pitchFamily="2" charset="-79"/>
              </a:rPr>
              <a:t>“rented” or sold to paying customers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:\Users\Airline Ambassadors\Desktop\child-prostitutes-640_s640x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1" y="1681491"/>
            <a:ext cx="2939573" cy="1961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304799"/>
            <a:ext cx="2057400" cy="116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97315" y="104612"/>
            <a:ext cx="63418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Traffickers see people as commodities…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4" y="148527"/>
            <a:ext cx="1178064" cy="1289502"/>
          </a:xfrm>
          <a:prstGeom prst="rect">
            <a:avLst/>
          </a:prstGeom>
        </p:spPr>
      </p:pic>
      <p:pic>
        <p:nvPicPr>
          <p:cNvPr id="13" name="Picture 2" descr="C:\Users\Airline Ambassadors\Desktop\child-prostitutes-640_s640x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1" y="1683108"/>
            <a:ext cx="2939573" cy="1961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irl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9600" y="4432782"/>
            <a:ext cx="2538261" cy="22680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736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7655" y="1504456"/>
            <a:ext cx="8568690" cy="52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lvl="1" indent="0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430" b="1" i="1" dirty="0">
              <a:solidFill>
                <a:srgbClr val="0000FF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430" b="1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Minor sex trafficking</a:t>
            </a:r>
            <a:r>
              <a:rPr lang="en-US" altLang="en-US" sz="2430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occurs when a person is under </a:t>
            </a:r>
            <a:r>
              <a:rPr lang="en-US" altLang="en-US" sz="2430" b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</a:t>
            </a:r>
            <a:r>
              <a:rPr lang="en-US" altLang="en-US" sz="243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years of age and is engaged in a commercial sex act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14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430" b="1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Commercial sex act</a:t>
            </a:r>
            <a:r>
              <a:rPr lang="en-US" altLang="en-US" sz="2430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is any sex act of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 which anything of value is given to or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	received by any person.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   This includes: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Prostitution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Exotic Dancing/Stripping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Pornography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Sex Tourism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Survival Sex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17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170" dirty="0">
              <a:solidFill>
                <a:schemeClr val="accent1"/>
              </a:solidFill>
              <a:latin typeface="+mj-lt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1170" dirty="0">
              <a:solidFill>
                <a:srgbClr val="000000"/>
              </a:solidFill>
              <a:latin typeface="+mj-lt"/>
            </a:endParaRPr>
          </a:p>
          <a:p>
            <a:pPr lvl="2"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en-US" altLang="en-US" sz="1170" i="1" dirty="0">
                <a:solidFill>
                  <a:srgbClr val="000000"/>
                </a:solidFill>
                <a:latin typeface="Arial" panose="020B0604020202020204" pitchFamily="34" charset="0"/>
              </a:rPr>
              <a:t>(Definition is from the Trafficking Victims Protection Reauthorization Act (TVPRA)</a:t>
            </a:r>
          </a:p>
        </p:txBody>
      </p:sp>
      <p:pic>
        <p:nvPicPr>
          <p:cNvPr id="5126" name="Picture 7" descr="http://msbusiness.com/files/2012/06/Prostit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775473" cy="280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15713" y="1674897"/>
            <a:ext cx="57579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60" b="1" dirty="0">
                <a:solidFill>
                  <a:schemeClr val="accent1"/>
                </a:solidFill>
              </a:rPr>
              <a:t>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1909"/>
            <a:ext cx="1197630" cy="1316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1030" y="104612"/>
            <a:ext cx="7125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Definition of Minor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Sex Trafficking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6" y="118356"/>
            <a:ext cx="1197630" cy="1316992"/>
          </a:xfrm>
          <a:prstGeom prst="rect">
            <a:avLst/>
          </a:prstGeom>
        </p:spPr>
      </p:pic>
      <p:pic>
        <p:nvPicPr>
          <p:cNvPr id="11" name="Picture 7" descr="http://msbusiness.com/files/2012/06/Prostitu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06814"/>
            <a:ext cx="2775473" cy="280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53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77783" y="1645920"/>
            <a:ext cx="8537617" cy="50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61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61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Human Trafficking generates </a:t>
            </a:r>
            <a:r>
              <a:rPr lang="en-US" altLang="en-US" sz="261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$</a:t>
            </a:r>
            <a:r>
              <a:rPr lang="en-US" altLang="en-US" sz="261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32 </a:t>
            </a:r>
            <a:r>
              <a:rPr lang="en-US" altLang="en-US" sz="261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billion annually 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52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Every minute, 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children are trafficked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around the world 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A child can be used </a:t>
            </a:r>
            <a:r>
              <a:rPr lang="en-US" altLang="en-US" sz="243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20 to 30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times a day and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 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days a week 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In parts of the world a man can pay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to have sex with a  </a:t>
            </a:r>
            <a:r>
              <a:rPr lang="en-US" altLang="en-US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3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year-old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b="1" dirty="0">
                <a:solidFill>
                  <a:srgbClr val="000000"/>
                </a:solidFill>
                <a:latin typeface="Arial" panose="020B0604020202020204" pitchFamily="34" charset="0"/>
              </a:rPr>
              <a:t>							</a:t>
            </a: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Department of Justice</a:t>
            </a:r>
            <a:endParaRPr lang="en-US" altLang="en-US" sz="900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Picture 7" descr="http://mswc.files.wordpress.com/2011/03/saam-2011-clock-head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/>
          <a:stretch>
            <a:fillRect/>
          </a:stretch>
        </p:blipFill>
        <p:spPr bwMode="auto">
          <a:xfrm>
            <a:off x="7015623" y="2423234"/>
            <a:ext cx="1437353" cy="114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3" y="115412"/>
            <a:ext cx="1197630" cy="1316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38034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3525" y="47670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$8,000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477333"/>
            <a:ext cx="71253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International Facts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0" y="98578"/>
            <a:ext cx="1197630" cy="1316992"/>
          </a:xfrm>
          <a:prstGeom prst="rect">
            <a:avLst/>
          </a:prstGeom>
        </p:spPr>
      </p:pic>
      <p:pic>
        <p:nvPicPr>
          <p:cNvPr id="12" name="Picture 7" descr="http://mswc.files.wordpress.com/2011/03/saam-2011-clock-hea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/>
          <a:stretch>
            <a:fillRect/>
          </a:stretch>
        </p:blipFill>
        <p:spPr bwMode="auto">
          <a:xfrm>
            <a:off x="6767917" y="2411563"/>
            <a:ext cx="1652797" cy="13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322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248400" y="3977640"/>
            <a:ext cx="2266950" cy="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24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Labor</a:t>
            </a:r>
            <a:endParaRPr lang="en-US" altLang="en-US" sz="2160" u="sng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06067" y="4108307"/>
            <a:ext cx="4006042" cy="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24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Soldier</a:t>
            </a:r>
            <a:endParaRPr lang="en-US" altLang="en-US" sz="2160" u="sng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743200" y="1496380"/>
            <a:ext cx="2988945" cy="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24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324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Organ</a:t>
            </a:r>
            <a:r>
              <a:rPr lang="en-US" altLang="en-US" sz="324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6" name="Picture 7" descr="http://previous.presstv.ir/photo/20121002/mbadakhsh20121002115635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>
            <a:fillRect/>
          </a:stretch>
        </p:blipFill>
        <p:spPr bwMode="auto">
          <a:xfrm>
            <a:off x="565958" y="4581963"/>
            <a:ext cx="269744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http://1.bp.blogspot.com/-tdTiwuJyvZk/UAvcjMZMsoI/AAAAAAAAA5s/j9ra4IjyXt0/s1600/Child+Lab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0" y="4451296"/>
            <a:ext cx="2948940" cy="19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17552" y="354627"/>
            <a:ext cx="71253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Other Types of Trafficking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3" y="115411"/>
            <a:ext cx="917618" cy="1009073"/>
          </a:xfrm>
          <a:prstGeom prst="rect">
            <a:avLst/>
          </a:prstGeom>
        </p:spPr>
      </p:pic>
      <p:pic>
        <p:nvPicPr>
          <p:cNvPr id="11" name="Picture 16" descr="http://farm4.static.flickr.com/3054/2778994153_99acfee06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2" y="2460720"/>
            <a:ext cx="2167890" cy="19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http://previous.presstv.ir/photo/20121002/mbadakhsh201210021156355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>
            <a:fillRect/>
          </a:stretch>
        </p:blipFill>
        <p:spPr bwMode="auto">
          <a:xfrm>
            <a:off x="565958" y="4581962"/>
            <a:ext cx="2880360" cy="19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1.bp.blogspot.com/-tdTiwuJyvZk/UAvcjMZMsoI/AAAAAAAAA5s/j9ra4IjyXt0/s1600/Child+Lab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27" y="4451296"/>
            <a:ext cx="2948940" cy="19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0052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13991</TotalTime>
  <Words>1158</Words>
  <Application>Microsoft Office PowerPoint</Application>
  <PresentationFormat>On-screen Show (4:3)</PresentationFormat>
  <Paragraphs>332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Aharoni</vt:lpstr>
      <vt:lpstr>Arial</vt:lpstr>
      <vt:lpstr>Calibri</vt:lpstr>
      <vt:lpstr>Century Gothic</vt:lpstr>
      <vt:lpstr>Courier</vt:lpstr>
      <vt:lpstr>Courier New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How to Spot Traffickers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Trafficking Awareness Training</dc:title>
  <dc:subject>Human Trafficking</dc:subject>
  <dc:creator>Common Ground Learning Solutions</dc:creator>
  <cp:keywords>AAI, ITMI</cp:keywords>
  <cp:lastModifiedBy>Cyndi Romine</cp:lastModifiedBy>
  <cp:revision>1826</cp:revision>
  <cp:lastPrinted>2015-09-03T19:34:21Z</cp:lastPrinted>
  <dcterms:created xsi:type="dcterms:W3CDTF">2012-05-01T14:47:47Z</dcterms:created>
  <dcterms:modified xsi:type="dcterms:W3CDTF">2017-11-10T19:18:24Z</dcterms:modified>
</cp:coreProperties>
</file>