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4"/>
  </p:notesMasterIdLst>
  <p:handoutMasterIdLst>
    <p:handoutMasterId r:id="rId15"/>
  </p:handoutMasterIdLst>
  <p:sldIdLst>
    <p:sldId id="1353" r:id="rId2"/>
    <p:sldId id="1356" r:id="rId3"/>
    <p:sldId id="1357" r:id="rId4"/>
    <p:sldId id="1360" r:id="rId5"/>
    <p:sldId id="1361" r:id="rId6"/>
    <p:sldId id="1359" r:id="rId7"/>
    <p:sldId id="1369" r:id="rId8"/>
    <p:sldId id="1370" r:id="rId9"/>
    <p:sldId id="1362" r:id="rId10"/>
    <p:sldId id="1363" r:id="rId11"/>
    <p:sldId id="1355" r:id="rId12"/>
    <p:sldId id="1368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jtexas" initials="djr" lastIdx="0" clrIdx="0"/>
  <p:cmAuthor id="1" name="Lisa Rapp" initials="LR" lastIdx="27" clrIdx="1"/>
  <p:cmAuthor id="2" name="Nancy Beaulieu" initials="NB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77933C"/>
    <a:srgbClr val="FF6600"/>
    <a:srgbClr val="FF0000"/>
    <a:srgbClr val="DDDDDD"/>
    <a:srgbClr val="A6A6A6"/>
    <a:srgbClr val="FFFFFF"/>
    <a:srgbClr val="99CCFF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480" autoAdjust="0"/>
    <p:restoredTop sz="93759" autoAdjust="0"/>
  </p:normalViewPr>
  <p:slideViewPr>
    <p:cSldViewPr>
      <p:cViewPr varScale="1">
        <p:scale>
          <a:sx n="68" d="100"/>
          <a:sy n="68" d="100"/>
        </p:scale>
        <p:origin x="18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82"/>
    </p:cViewPr>
  </p:sorterViewPr>
  <p:notesViewPr>
    <p:cSldViewPr>
      <p:cViewPr varScale="1">
        <p:scale>
          <a:sx n="67" d="100"/>
          <a:sy n="67" d="100"/>
        </p:scale>
        <p:origin x="-235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D0-4CE0-B607-7FD654973F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D0-4CE0-B607-7FD654973F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D0-4CE0-B607-7FD654973F3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D0-4CE0-B607-7FD654973F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D0-4CE0-B607-7FD654973F37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3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D0-4CE0-B607-7FD654973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0.58675</cdr:x>
      <cdr:y>0.46006</cdr:y>
    </cdr:from>
    <cdr:to>
      <cdr:x>0.77232</cdr:x>
      <cdr:y>0.62184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36895" y="2166966"/>
          <a:ext cx="13716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2000" b="1" dirty="0"/>
            <a:t>Other</a:t>
          </a:r>
        </a:p>
        <a:p xmlns:a="http://schemas.openxmlformats.org/drawingml/2006/main">
          <a:pPr algn="r"/>
          <a:r>
            <a:rPr lang="en-US" sz="2000" b="1" dirty="0"/>
            <a:t>2.2m</a:t>
          </a:r>
        </a:p>
      </cdr:txBody>
    </cdr:sp>
  </cdr:relSizeAnchor>
  <cdr:relSizeAnchor xmlns:cdr="http://schemas.openxmlformats.org/drawingml/2006/chartDrawing">
    <cdr:from>
      <cdr:x>0.28798</cdr:x>
      <cdr:y>0.25885</cdr:y>
    </cdr:from>
    <cdr:to>
      <cdr:x>0.41169</cdr:x>
      <cdr:y>0.45298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28584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0.26736</cdr:x>
      <cdr:y>0.38827</cdr:y>
    </cdr:from>
    <cdr:to>
      <cdr:x>0.49417</cdr:x>
      <cdr:y>0.728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76184" y="1828800"/>
          <a:ext cx="1676400" cy="16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0.24674</cdr:x>
      <cdr:y>0.56233</cdr:y>
    </cdr:from>
    <cdr:to>
      <cdr:x>0.57664</cdr:x>
      <cdr:y>0.728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23784" y="2648644"/>
          <a:ext cx="2438400" cy="78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Forced </a:t>
          </a:r>
          <a:r>
            <a:rPr lang="en-US" sz="2400" b="1" u="sng" dirty="0"/>
            <a:t>Labor</a:t>
          </a:r>
        </a:p>
        <a:p xmlns:a="http://schemas.openxmlformats.org/drawingml/2006/main">
          <a:r>
            <a:rPr lang="en-US" sz="2400" b="1" dirty="0"/>
            <a:t>14.2m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38E47-0EBF-4F39-A47A-1C0094CCD1FE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7271C-E95B-4833-8550-C314DFB5A3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28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91709-BBDE-4261-B1DC-16BC72DE2965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72DA9-8DC3-4561-887E-45C785B625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3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FB503-6E70-3248-A30E-9D5528FD6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2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Consolidated</a:t>
            </a:r>
            <a:r>
              <a:rPr lang="en-US" baseline="0" dirty="0"/>
              <a:t> content </a:t>
            </a:r>
            <a:r>
              <a:rPr lang="en-US" dirty="0"/>
              <a:t>from previous AAI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2DA9-8DC3-4561-887E-45C785B625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4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72DA9-8DC3-4561-887E-45C785B625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6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08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83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36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07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Figures</a:t>
            </a:r>
            <a:r>
              <a:rPr lang="en-US" baseline="0" dirty="0"/>
              <a:t> from UNICEF</a:t>
            </a: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970048" y="8830321"/>
            <a:ext cx="3038783" cy="46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b"/>
          <a:lstStyle/>
          <a:p>
            <a:pPr algn="r"/>
            <a:fld id="{8376A6BE-340B-4EB5-9B56-CCF76AAD0E41}" type="slidenum">
              <a:rPr lang="en-US" sz="1200">
                <a:latin typeface="Lucida Grande" charset="0"/>
              </a:rPr>
              <a:pPr algn="r"/>
              <a:t>11</a:t>
            </a:fld>
            <a:endParaRPr lang="en-US" sz="1200" dirty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8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81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695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882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841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658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08132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4D08-4CAC-4ECB-B882-59A9330FA4EC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744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370A-DB64-4248-8642-B8418E7DE129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8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3AE7-30D7-47AD-9445-76BEE2451E50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7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AB5-FFD6-4EC4-A9AC-FE60B46F1E4F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4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7CBD-7838-4B13-AA09-FCF9E860580C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3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C77-EA20-43BD-852C-71B3B8CAA6FE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9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BA5-601B-47DF-BC99-8CB750307F80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9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3AD7-A692-48EA-A975-CB463C6B49FF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681C-C46B-4450-9BDD-A3D5037216A6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2BE6-3620-4838-84E3-CA02F50E1CAB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0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3219-62D6-4310-AF3C-AA90983E3721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0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38D3-4155-4951-BFC8-F95C23EA2A04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5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0">
              <a:schemeClr val="accent2">
                <a:lumMod val="20000"/>
                <a:lumOff val="8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4D08-4CAC-4ECB-B882-59A9330FA4EC}" type="datetime1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DD9FB1-8287-4759-AAB4-D55C1C8559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64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NUL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fficking woman in chain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6960872"/>
          </a:xfrm>
          <a:prstGeom prst="rect">
            <a:avLst/>
          </a:prstGeom>
        </p:spPr>
      </p:pic>
      <p:pic>
        <p:nvPicPr>
          <p:cNvPr id="5" name="Picture 4" descr="trafficking woman in chain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878" y="1"/>
            <a:ext cx="9144001" cy="6960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7432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human</a:t>
            </a:r>
          </a:p>
          <a:p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Trafficking is slavery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1676400" cy="18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248400" y="3977640"/>
            <a:ext cx="2266950" cy="9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r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3240" b="1" u="sng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Labor</a:t>
            </a:r>
            <a:endParaRPr lang="en-US" altLang="en-US" sz="2160" u="sng" dirty="0">
              <a:latin typeface="+mj-lt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2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506067" y="4108307"/>
            <a:ext cx="4006042" cy="9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3240" b="1" u="sng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Soldier</a:t>
            </a:r>
            <a:endParaRPr lang="en-US" altLang="en-US" sz="2160" u="sng" dirty="0">
              <a:latin typeface="+mj-lt"/>
              <a:cs typeface="Aharoni" panose="02010803020104030203" pitchFamily="2" charset="-79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324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2743200" y="1496380"/>
            <a:ext cx="2988945" cy="9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3240" dirty="0">
                <a:solidFill>
                  <a:srgbClr val="000000"/>
                </a:solidFill>
                <a:latin typeface="Arial" panose="020B0604020202020204" pitchFamily="34" charset="0"/>
              </a:rPr>
              <a:t>				</a:t>
            </a:r>
            <a:r>
              <a:rPr lang="en-US" altLang="en-US" sz="3240" b="1" u="sng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Organ</a:t>
            </a:r>
            <a:r>
              <a:rPr lang="en-US" altLang="en-US" sz="324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176" name="Picture 7" descr="http://previous.presstv.ir/photo/20121002/mbadakhsh20121002115635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2"/>
          <a:stretch>
            <a:fillRect/>
          </a:stretch>
        </p:blipFill>
        <p:spPr bwMode="auto">
          <a:xfrm>
            <a:off x="565958" y="4581963"/>
            <a:ext cx="269744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 descr="http://1.bp.blogspot.com/-tdTiwuJyvZk/UAvcjMZMsoI/AAAAAAAAA5s/j9ra4IjyXt0/s1600/Child+Lab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10" y="4451296"/>
            <a:ext cx="2948940" cy="19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17552" y="354627"/>
            <a:ext cx="71253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Other Types of Trafficking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3" y="115411"/>
            <a:ext cx="917618" cy="1009073"/>
          </a:xfrm>
          <a:prstGeom prst="rect">
            <a:avLst/>
          </a:prstGeom>
        </p:spPr>
      </p:pic>
      <p:pic>
        <p:nvPicPr>
          <p:cNvPr id="11" name="Picture 16" descr="http://farm4.static.flickr.com/3054/2778994153_99acfee06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2" y="2460720"/>
            <a:ext cx="2167890" cy="19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http://previous.presstv.ir/photo/20121002/mbadakhsh201210021156355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2"/>
          <a:stretch>
            <a:fillRect/>
          </a:stretch>
        </p:blipFill>
        <p:spPr bwMode="auto">
          <a:xfrm>
            <a:off x="565958" y="4581962"/>
            <a:ext cx="2880360" cy="19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://1.bp.blogspot.com/-tdTiwuJyvZk/UAvcjMZMsoI/AAAAAAAAA5s/j9ra4IjyXt0/s1600/Child+Lab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27" y="4451296"/>
            <a:ext cx="2948940" cy="196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005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680228463"/>
              </p:ext>
            </p:extLst>
          </p:nvPr>
        </p:nvGraphicFramePr>
        <p:xfrm>
          <a:off x="2628900" y="1798679"/>
          <a:ext cx="7391400" cy="471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233" y="1"/>
            <a:ext cx="3742577" cy="6857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pPr algn="ctr"/>
            <a:endParaRPr lang="en-US" sz="3200" b="1" kern="0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en-US" sz="3200" b="1" kern="0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en-US" sz="3200" b="1" kern="0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en-US" sz="3200" b="1" kern="0" dirty="0">
              <a:solidFill>
                <a:srgbClr val="002060"/>
              </a:solidFill>
              <a:latin typeface="Arial" pitchFamily="34" charset="0"/>
            </a:endParaRPr>
          </a:p>
          <a:p>
            <a:pPr algn="ctr"/>
            <a:endParaRPr 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haroni" panose="02010803020104030203" pitchFamily="2" charset="-79"/>
            </a:endParaRPr>
          </a:p>
          <a:p>
            <a:pPr algn="ctr"/>
            <a:endParaRPr lang="en-US" sz="2800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haroni" panose="02010803020104030203" pitchFamily="2" charset="-79"/>
              </a:rPr>
              <a:t>2014 study by International Labor Organization </a:t>
            </a:r>
            <a:br>
              <a:rPr 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haroni" panose="02010803020104030203" pitchFamily="2" charset="-79"/>
              </a:rPr>
            </a:br>
            <a:r>
              <a:rPr lang="en-US" sz="4000" u="sng" kern="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$150 BILLION</a:t>
            </a:r>
            <a:endParaRPr lang="en-US" sz="4400" u="sng" kern="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en-US" sz="3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haroni" panose="02010803020104030203" pitchFamily="2" charset="-79"/>
              </a:rPr>
              <a:t>business!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1981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Sex Trafficking</a:t>
            </a:r>
          </a:p>
          <a:p>
            <a:r>
              <a:rPr lang="en-US" b="1" dirty="0"/>
              <a:t>4.5m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4800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14.2m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8142" y="126063"/>
            <a:ext cx="7125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20.9 Million Victims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Worldwide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3" y="1658034"/>
            <a:ext cx="37425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Modern Slavery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7008"/>
            <a:ext cx="1197630" cy="13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8020050" cy="568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34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Are both Male &amp; Female and vary in race and ethnicity.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34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34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They range in age from ___  to___.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34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34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Approximately  ___ of those arrested do not speak English.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34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34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There is a positive correlation 	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34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 Between sex buyers and 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34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    _____________</a:t>
            </a:r>
            <a:r>
              <a:rPr lang="en-US" altLang="en-US" sz="234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	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34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Sex buyers lack any empathy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34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 towards the prostitute.</a:t>
            </a:r>
            <a:endParaRPr lang="en-US" altLang="en-US" sz="2340" dirty="0"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43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1170" dirty="0">
              <a:solidFill>
                <a:srgbClr val="0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430" dirty="0">
              <a:solidFill>
                <a:srgbClr val="0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43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152400" y="5085877"/>
            <a:ext cx="389375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60" b="1" dirty="0">
                <a:solidFill>
                  <a:schemeClr val="accent1"/>
                </a:solidFill>
                <a:latin typeface="Arial Black" panose="020B0A04020102020204" pitchFamily="34" charset="0"/>
              </a:rPr>
              <a:t>    	 </a:t>
            </a:r>
            <a:r>
              <a:rPr lang="en-US" altLang="en-US" sz="1980" b="1" dirty="0">
                <a:solidFill>
                  <a:schemeClr val="accent1"/>
                </a:solidFill>
                <a:latin typeface="+mj-lt"/>
              </a:rPr>
              <a:t>Criminal Activity.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5634" y="480228"/>
            <a:ext cx="7086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Sex Buyers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3850" y="2789049"/>
            <a:ext cx="7010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5349" y="277098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80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4675" y="3429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40%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0522"/>
            <a:ext cx="1093805" cy="1202819"/>
          </a:xfrm>
          <a:prstGeom prst="rect">
            <a:avLst/>
          </a:prstGeom>
        </p:spPr>
      </p:pic>
      <p:pic>
        <p:nvPicPr>
          <p:cNvPr id="14" name="Picture 10" descr="http://images.smh.com.au/2012/09/11/3626710/john_729-620x3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0"/>
          <a:stretch>
            <a:fillRect/>
          </a:stretch>
        </p:blipFill>
        <p:spPr bwMode="auto">
          <a:xfrm>
            <a:off x="5766509" y="4190999"/>
            <a:ext cx="3011825" cy="194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660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729946"/>
            <a:ext cx="5075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person is guilty of trafficking when: </a:t>
            </a:r>
          </a:p>
          <a:p>
            <a:endParaRPr lang="en-US" sz="2400" dirty="0"/>
          </a:p>
          <a:p>
            <a:r>
              <a:rPr lang="en-US" sz="2400" dirty="0"/>
              <a:t>He or she…Recruits, harbors, transports, transfers, obtain or receives by any means another person knowing that they are being forced to engage in forced labor, in voluntarily servitude, a sexually explicit act, or commercial act that financially benefits the </a:t>
            </a:r>
            <a:r>
              <a:rPr lang="en-US" sz="2400" b="1" u="sng" dirty="0">
                <a:solidFill>
                  <a:schemeClr val="accent1"/>
                </a:solidFill>
              </a:rPr>
              <a:t>trafficker.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457200"/>
            <a:ext cx="6825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is Human Trafficking?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240468"/>
            <a:ext cx="1362456" cy="1491337"/>
          </a:xfrm>
          <a:prstGeom prst="rect">
            <a:avLst/>
          </a:prstGeom>
        </p:spPr>
      </p:pic>
      <p:pic>
        <p:nvPicPr>
          <p:cNvPr id="8" name="Picture 7" descr="http://scm-l3.technorati.com/11/06/29/46573/prisoner-human-trafficking.jpg?t=201106291315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07" y="1593051"/>
            <a:ext cx="309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64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69244" y="1935094"/>
            <a:ext cx="4519809" cy="426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Female or male, young or old, citizens or foreign nationals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Stranger to victim, family member, acquaintance or an intimate partner.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Member of organized </a:t>
            </a:r>
            <a:r>
              <a:rPr lang="en-US" sz="2600" u="sng" dirty="0">
                <a:solidFill>
                  <a:schemeClr val="accent1"/>
                </a:solidFill>
              </a:rPr>
              <a:t>crime or gang. </a:t>
            </a:r>
            <a:endParaRPr lang="en-US" sz="2500" u="sng" dirty="0">
              <a:solidFill>
                <a:schemeClr val="accent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50873" y="5837307"/>
            <a:ext cx="84422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20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Human Traffickers can be ANYONE willing to exploit another for profit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421527" y="4151379"/>
            <a:ext cx="1371600" cy="1571376"/>
            <a:chOff x="7315200" y="3733800"/>
            <a:chExt cx="1524000" cy="1790700"/>
          </a:xfrm>
        </p:grpSpPr>
        <p:pic>
          <p:nvPicPr>
            <p:cNvPr id="23" name="Picture 9" descr="images-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315200" y="3733800"/>
              <a:ext cx="1524000" cy="17907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7696200" y="4419600"/>
              <a:ext cx="73152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06536" y="2602724"/>
            <a:ext cx="1542130" cy="1460123"/>
            <a:chOff x="7315200" y="304800"/>
            <a:chExt cx="1524000" cy="1828800"/>
          </a:xfrm>
        </p:grpSpPr>
        <p:pic>
          <p:nvPicPr>
            <p:cNvPr id="29" name="Picture 6" descr="images-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315200" y="304800"/>
              <a:ext cx="1524000" cy="1828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7581900" y="915988"/>
              <a:ext cx="952500" cy="1508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54337" y="1383524"/>
            <a:ext cx="1494329" cy="1219200"/>
            <a:chOff x="7344871" y="2324100"/>
            <a:chExt cx="1494329" cy="1219200"/>
          </a:xfrm>
        </p:grpSpPr>
        <p:pic>
          <p:nvPicPr>
            <p:cNvPr id="45" name="Picture 4" descr="images-1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344871" y="2324100"/>
              <a:ext cx="1494329" cy="1219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" name="Rectangle 45"/>
            <p:cNvSpPr/>
            <p:nvPr/>
          </p:nvSpPr>
          <p:spPr>
            <a:xfrm>
              <a:off x="7916371" y="2609850"/>
              <a:ext cx="457200" cy="109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752601" y="457200"/>
            <a:ext cx="541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Who are Traffickers?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7" y="100116"/>
            <a:ext cx="1447683" cy="158462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111964" y="2227890"/>
            <a:ext cx="2346971" cy="1760220"/>
            <a:chOff x="4572000" y="1135380"/>
            <a:chExt cx="2346971" cy="1760220"/>
          </a:xfrm>
        </p:grpSpPr>
        <p:pic>
          <p:nvPicPr>
            <p:cNvPr id="30" name="Picture 5" descr="images-14"/>
            <p:cNvPicPr>
              <a:picLocks noChangeAspect="1" noChangeArrowheads="1"/>
            </p:cNvPicPr>
            <p:nvPr/>
          </p:nvPicPr>
          <p:blipFill>
            <a:blip r:embed="rId5" cstate="email"/>
            <a:srcRect l="12997" r="12336"/>
            <a:stretch>
              <a:fillRect/>
            </a:stretch>
          </p:blipFill>
          <p:spPr bwMode="auto">
            <a:xfrm>
              <a:off x="4572000" y="1135380"/>
              <a:ext cx="2346971" cy="1760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6000750" y="1706880"/>
              <a:ext cx="6096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61560" y="1821180"/>
              <a:ext cx="548640" cy="137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01925" y="4013766"/>
            <a:ext cx="2335195" cy="1746836"/>
            <a:chOff x="4141805" y="3206164"/>
            <a:chExt cx="2335195" cy="1746836"/>
          </a:xfrm>
        </p:grpSpPr>
        <p:pic>
          <p:nvPicPr>
            <p:cNvPr id="47" name="Picture 7" descr="images-1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805" y="3206164"/>
              <a:ext cx="2335195" cy="174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5625165" y="4042142"/>
              <a:ext cx="548640" cy="137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16455" y="3950702"/>
              <a:ext cx="548640" cy="137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55608" y="4035129"/>
            <a:ext cx="1549053" cy="1702576"/>
            <a:chOff x="7315200" y="3733800"/>
            <a:chExt cx="1524000" cy="1790700"/>
          </a:xfrm>
        </p:grpSpPr>
        <p:pic>
          <p:nvPicPr>
            <p:cNvPr id="51" name="Picture 9" descr="images-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315200" y="3733800"/>
              <a:ext cx="1524000" cy="17907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" name="Rectangle 51"/>
            <p:cNvSpPr/>
            <p:nvPr/>
          </p:nvSpPr>
          <p:spPr>
            <a:xfrm>
              <a:off x="7696200" y="4419600"/>
              <a:ext cx="731520" cy="182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354337" y="2363067"/>
            <a:ext cx="1509165" cy="1687939"/>
            <a:chOff x="7315200" y="304800"/>
            <a:chExt cx="1524000" cy="1828800"/>
          </a:xfrm>
        </p:grpSpPr>
        <p:pic>
          <p:nvPicPr>
            <p:cNvPr id="54" name="Picture 6" descr="images-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315200" y="304800"/>
              <a:ext cx="1524000" cy="1828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5" name="Rectangle 54"/>
            <p:cNvSpPr/>
            <p:nvPr/>
          </p:nvSpPr>
          <p:spPr>
            <a:xfrm>
              <a:off x="7581900" y="915988"/>
              <a:ext cx="952500" cy="1508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75645" y="1114538"/>
            <a:ext cx="1494329" cy="1219200"/>
            <a:chOff x="7344871" y="2324100"/>
            <a:chExt cx="1494329" cy="1219200"/>
          </a:xfrm>
        </p:grpSpPr>
        <p:pic>
          <p:nvPicPr>
            <p:cNvPr id="57" name="Picture 4" descr="images-1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344871" y="2324100"/>
              <a:ext cx="1494329" cy="1219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8" name="Rectangle 57"/>
            <p:cNvSpPr/>
            <p:nvPr/>
          </p:nvSpPr>
          <p:spPr>
            <a:xfrm>
              <a:off x="7916371" y="2609850"/>
              <a:ext cx="457200" cy="109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595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 txBox="1">
            <a:spLocks/>
          </p:cNvSpPr>
          <p:nvPr/>
        </p:nvSpPr>
        <p:spPr>
          <a:xfrm>
            <a:off x="3886200" y="4782660"/>
            <a:ext cx="5181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Forcing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 or tricking people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into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bondage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Robbing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 people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haroni" panose="02010803020104030203" pitchFamily="2" charset="-79"/>
              </a:rPr>
              <a:t>their identity and travel documents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3642737"/>
            <a:ext cx="6324600" cy="6858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400" dirty="0"/>
              <a:t>…and exploit their vulnerabilities</a:t>
            </a:r>
            <a:r>
              <a:rPr lang="en-US" sz="3400" b="1" dirty="0"/>
              <a:t> </a:t>
            </a:r>
          </a:p>
        </p:txBody>
      </p:sp>
      <p:pic>
        <p:nvPicPr>
          <p:cNvPr id="16" name="Picture 15" descr="girl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9600" y="4419600"/>
            <a:ext cx="2538261" cy="22680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" name="Content Placeholder 9"/>
          <p:cNvSpPr txBox="1">
            <a:spLocks/>
          </p:cNvSpPr>
          <p:nvPr/>
        </p:nvSpPr>
        <p:spPr>
          <a:xfrm>
            <a:off x="609600" y="1473583"/>
            <a:ext cx="46482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lvl="0" indent="-347472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Aharoni" panose="02010803020104030203" pitchFamily="2" charset="-79"/>
              </a:rPr>
              <a:t>Renewable sources of </a:t>
            </a:r>
            <a:r>
              <a:rPr lang="en-US" sz="240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income </a:t>
            </a:r>
          </a:p>
          <a:p>
            <a:pPr marL="347472" lvl="0" indent="-347472"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Aharoni" panose="02010803020104030203" pitchFamily="2" charset="-79"/>
              </a:rPr>
              <a:t>Often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+mj-lt"/>
                <a:cs typeface="Aharoni" panose="02010803020104030203" pitchFamily="2" charset="-79"/>
              </a:rPr>
              <a:t>“rented” or sold to paying customers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C:\Users\Airline Ambassadors\Desktop\child-prostitutes-640_s640x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11" y="1681491"/>
            <a:ext cx="2939573" cy="19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304799"/>
            <a:ext cx="2057400" cy="116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97315" y="104612"/>
            <a:ext cx="63418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Traffickers see people as commodities…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4" y="148527"/>
            <a:ext cx="1178064" cy="1289502"/>
          </a:xfrm>
          <a:prstGeom prst="rect">
            <a:avLst/>
          </a:prstGeom>
        </p:spPr>
      </p:pic>
      <p:pic>
        <p:nvPicPr>
          <p:cNvPr id="13" name="Picture 2" descr="C:\Users\Airline Ambassadors\Desktop\child-prostitutes-640_s640x4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11" y="1683108"/>
            <a:ext cx="2939573" cy="19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girls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09600" y="4432782"/>
            <a:ext cx="2538261" cy="22680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736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87655" y="1504456"/>
            <a:ext cx="8568690" cy="523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" lvl="1" indent="0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2430" b="1" i="1" dirty="0">
              <a:solidFill>
                <a:srgbClr val="0000FF"/>
              </a:solidFill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2430" b="1" i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Minor sex trafficking</a:t>
            </a:r>
            <a:r>
              <a:rPr lang="en-US" altLang="en-US" sz="2430" i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occurs when a person is under </a:t>
            </a:r>
            <a:r>
              <a:rPr lang="en-US" altLang="en-US" sz="2430" b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____</a:t>
            </a:r>
            <a:r>
              <a:rPr lang="en-US" altLang="en-US" sz="2430" b="1" u="sng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years of age and is engaged in a commercial sex act</a:t>
            </a: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144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marL="114300" lvl="1" indent="0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2430" b="1" i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Commercial sex act</a:t>
            </a:r>
            <a:r>
              <a:rPr lang="en-US" altLang="en-US" sz="2430" i="1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 </a:t>
            </a:r>
            <a:r>
              <a:rPr lang="en-US" altLang="en-US" sz="198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is any sex act of </a:t>
            </a: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198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  which anything of value is given to or </a:t>
            </a: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198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	received by any person. </a:t>
            </a: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198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</a:t>
            </a: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r>
              <a:rPr lang="en-US" altLang="en-US" sz="198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    This includes:</a:t>
            </a:r>
          </a:p>
          <a:p>
            <a:pPr lvl="1" eaLnBrk="1" hangingPunct="1">
              <a:lnSpc>
                <a:spcPct val="95000"/>
              </a:lnSpc>
              <a:buClr>
                <a:srgbClr val="0000FF"/>
              </a:buClr>
              <a:buSzPct val="100000"/>
            </a:pP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198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Prostitution</a:t>
            </a:r>
            <a:endParaRPr lang="en-US" altLang="en-US" sz="216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198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Exotic Dancing/Stripping</a:t>
            </a:r>
            <a:endParaRPr lang="en-US" altLang="en-US" sz="216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198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Pornography</a:t>
            </a:r>
            <a:endParaRPr lang="en-US" altLang="en-US" sz="216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198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Sex Tourism</a:t>
            </a:r>
            <a:endParaRPr lang="en-US" altLang="en-US" sz="216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marL="914400" lvl="2" indent="-342900" eaLnBrk="1" hangingPunct="1">
              <a:lnSpc>
                <a:spcPct val="950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v"/>
            </a:pPr>
            <a:r>
              <a:rPr lang="en-US" altLang="en-US" sz="1980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Survival Sex</a:t>
            </a:r>
            <a:endParaRPr lang="en-US" altLang="en-US" sz="216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1170" dirty="0">
              <a:solidFill>
                <a:schemeClr val="accent1"/>
              </a:solidFill>
              <a:latin typeface="+mj-lt"/>
              <a:cs typeface="Aharoni" panose="02010803020104030203" pitchFamily="2" charset="-79"/>
            </a:endParaRP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endParaRPr lang="en-US" altLang="en-US" sz="1170" dirty="0">
              <a:solidFill>
                <a:schemeClr val="accent1"/>
              </a:solidFill>
              <a:latin typeface="+mj-lt"/>
            </a:endParaRPr>
          </a:p>
          <a:p>
            <a:pPr lvl="2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1170" dirty="0">
              <a:solidFill>
                <a:srgbClr val="000000"/>
              </a:solidFill>
              <a:latin typeface="+mj-lt"/>
            </a:endParaRPr>
          </a:p>
          <a:p>
            <a:pPr lvl="2"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r>
              <a:rPr lang="en-US" altLang="en-US" sz="1170" i="1" dirty="0">
                <a:solidFill>
                  <a:srgbClr val="000000"/>
                </a:solidFill>
                <a:latin typeface="Arial" panose="020B0604020202020204" pitchFamily="34" charset="0"/>
              </a:rPr>
              <a:t>(Definition is from the Trafficking Victims Protection Reauthorization Act (TVPRA)</a:t>
            </a:r>
          </a:p>
        </p:txBody>
      </p:sp>
      <p:pic>
        <p:nvPicPr>
          <p:cNvPr id="5126" name="Picture 7" descr="http://msbusiness.com/files/2012/06/Prostit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2775473" cy="280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15713" y="1674897"/>
            <a:ext cx="575799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60" b="1" dirty="0">
                <a:solidFill>
                  <a:schemeClr val="accent1"/>
                </a:solidFill>
              </a:rPr>
              <a:t>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1909"/>
            <a:ext cx="1197630" cy="13169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31030" y="104612"/>
            <a:ext cx="7125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Definition of Minor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Sex Trafficking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6" y="118356"/>
            <a:ext cx="1197630" cy="1316992"/>
          </a:xfrm>
          <a:prstGeom prst="rect">
            <a:avLst/>
          </a:prstGeom>
        </p:spPr>
      </p:pic>
      <p:pic>
        <p:nvPicPr>
          <p:cNvPr id="11" name="Picture 7" descr="http://msbusiness.com/files/2012/06/Prostitu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06814"/>
            <a:ext cx="2775473" cy="280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453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2" descr="http://theinspirationroom.com/daily/print/2007/12/human-trafficking-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2"/>
          <a:stretch>
            <a:fillRect/>
          </a:stretch>
        </p:blipFill>
        <p:spPr bwMode="auto">
          <a:xfrm>
            <a:off x="1571625" y="3086100"/>
            <a:ext cx="6017895" cy="3291840"/>
          </a:xfrm>
          <a:prstGeom prst="rect">
            <a:avLst/>
          </a:prstGeom>
          <a:noFill/>
          <a:ln>
            <a:noFill/>
          </a:ln>
          <a:effectLst>
            <a:outerShdw blurRad="12700" dist="50800" dir="5400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" y="1600200"/>
            <a:ext cx="58500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1.2 Million 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Children are Sex Trafficked Yearly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2920" y="609600"/>
            <a:ext cx="63418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Worldwide Statistics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1044222" cy="1143000"/>
          </a:xfrm>
          <a:prstGeom prst="rect">
            <a:avLst/>
          </a:prstGeom>
        </p:spPr>
      </p:pic>
      <p:pic>
        <p:nvPicPr>
          <p:cNvPr id="10" name="Picture 2" descr="http://theinspirationroom.com/daily/print/2007/12/human-trafficking-childr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2"/>
          <a:stretch>
            <a:fillRect/>
          </a:stretch>
        </p:blipFill>
        <p:spPr bwMode="auto">
          <a:xfrm>
            <a:off x="1571626" y="3083243"/>
            <a:ext cx="6029190" cy="3298018"/>
          </a:xfrm>
          <a:prstGeom prst="rect">
            <a:avLst/>
          </a:prstGeom>
          <a:noFill/>
          <a:ln>
            <a:noFill/>
          </a:ln>
          <a:effectLst>
            <a:outerShdw blurRad="12700" dist="50800" dir="5400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1703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INTERNATIONAL TRAFFICK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Image result for map of worldwide child traffick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56" y="2133600"/>
            <a:ext cx="6555643" cy="3777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16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TRAFFICKED PERSONS COMING TO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9FB1-8287-4759-AAB4-D55C1C8559A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Image result for map of worldwide child traffick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4" y="2133600"/>
            <a:ext cx="6591985" cy="3777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06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77783" y="1645920"/>
            <a:ext cx="8537617" cy="505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73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61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marL="571500" lvl="1" indent="-457200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61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Human Trafficking generates </a:t>
            </a:r>
            <a:r>
              <a:rPr lang="en-US" altLang="en-US" sz="261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$</a:t>
            </a:r>
            <a:r>
              <a:rPr lang="en-US" altLang="en-US" sz="2610" b="1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 32 </a:t>
            </a:r>
            <a:r>
              <a:rPr lang="en-US" altLang="en-US" sz="261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billion annually </a:t>
            </a: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52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Every minute, </a:t>
            </a:r>
            <a:r>
              <a:rPr lang="en-US" altLang="en-US" sz="243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children are trafficked 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   around the world </a:t>
            </a: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 "/>
            </a:pPr>
            <a:endParaRPr lang="en-US" altLang="en-US" sz="2430" dirty="0">
              <a:solidFill>
                <a:srgbClr val="000000"/>
              </a:solidFill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A child can be used </a:t>
            </a:r>
            <a:r>
              <a:rPr lang="en-US" altLang="en-US" sz="2430" b="1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20 to 30 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times a day and</a:t>
            </a:r>
            <a:r>
              <a:rPr lang="en-US" altLang="en-US" sz="243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____ </a:t>
            </a:r>
            <a:r>
              <a:rPr lang="en-US" altLang="en-US" sz="2430" dirty="0">
                <a:latin typeface="+mj-lt"/>
                <a:cs typeface="Aharoni" panose="02010803020104030203" pitchFamily="2" charset="-79"/>
              </a:rPr>
              <a:t>days a week 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endParaRPr lang="en-US" altLang="en-US" sz="2160" dirty="0">
              <a:latin typeface="+mj-lt"/>
              <a:cs typeface="Aharoni" panose="02010803020104030203" pitchFamily="2" charset="-79"/>
            </a:endParaRP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In parts of the world a man can pay</a:t>
            </a:r>
            <a:r>
              <a:rPr lang="en-US" altLang="en-US" sz="2430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_____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 to have sex with a  </a:t>
            </a:r>
            <a:r>
              <a:rPr lang="en-US" altLang="en-US" b="1" u="sng" dirty="0">
                <a:solidFill>
                  <a:schemeClr val="accent1"/>
                </a:solidFill>
                <a:latin typeface="+mj-lt"/>
                <a:cs typeface="Aharoni" panose="02010803020104030203" pitchFamily="2" charset="-79"/>
              </a:rPr>
              <a:t>3 </a:t>
            </a:r>
            <a:r>
              <a:rPr lang="en-US" altLang="en-US" sz="2430" dirty="0">
                <a:solidFill>
                  <a:srgbClr val="000000"/>
                </a:solidFill>
                <a:latin typeface="+mj-lt"/>
                <a:cs typeface="Aharoni" panose="02010803020104030203" pitchFamily="2" charset="-79"/>
              </a:rPr>
              <a:t>year-old</a:t>
            </a:r>
          </a:p>
          <a:p>
            <a:pPr marL="114300" lvl="1" indent="0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dirty="0">
                <a:solidFill>
                  <a:srgbClr val="000000"/>
                </a:solidFill>
                <a:latin typeface="+mj-lt"/>
              </a:rPr>
              <a:t>	</a:t>
            </a:r>
          </a:p>
          <a:p>
            <a:pPr lvl="1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altLang="en-US" sz="243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r" eaLnBrk="1" hangingPunct="1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altLang="en-US" sz="2430" b="1" dirty="0">
                <a:solidFill>
                  <a:srgbClr val="000000"/>
                </a:solidFill>
                <a:latin typeface="Arial" panose="020B0604020202020204" pitchFamily="34" charset="0"/>
              </a:rPr>
              <a:t>							</a:t>
            </a:r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Department of Justice</a:t>
            </a:r>
            <a:endParaRPr lang="en-US" altLang="en-US" sz="900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150" name="Picture 7" descr="http://mswc.files.wordpress.com/2011/03/saam-2011-clock-head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2"/>
          <a:stretch>
            <a:fillRect/>
          </a:stretch>
        </p:blipFill>
        <p:spPr bwMode="auto">
          <a:xfrm>
            <a:off x="7015623" y="2423234"/>
            <a:ext cx="1437353" cy="114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3" y="115412"/>
            <a:ext cx="1197630" cy="13169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2743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38034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3525" y="47670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$8,000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0" y="477333"/>
            <a:ext cx="71253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International Facts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0" y="98578"/>
            <a:ext cx="1197630" cy="1316992"/>
          </a:xfrm>
          <a:prstGeom prst="rect">
            <a:avLst/>
          </a:prstGeom>
        </p:spPr>
      </p:pic>
      <p:pic>
        <p:nvPicPr>
          <p:cNvPr id="12" name="Picture 7" descr="http://mswc.files.wordpress.com/2011/03/saam-2011-clock-head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2"/>
          <a:stretch>
            <a:fillRect/>
          </a:stretch>
        </p:blipFill>
        <p:spPr bwMode="auto">
          <a:xfrm>
            <a:off x="6767917" y="2411563"/>
            <a:ext cx="1652797" cy="13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3221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13993</TotalTime>
  <Words>355</Words>
  <Application>Microsoft Office PowerPoint</Application>
  <PresentationFormat>On-screen Show (4:3)</PresentationFormat>
  <Paragraphs>107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Aharoni</vt:lpstr>
      <vt:lpstr>Arial</vt:lpstr>
      <vt:lpstr>Arial Black</vt:lpstr>
      <vt:lpstr>Calibri</vt:lpstr>
      <vt:lpstr>Century Gothic</vt:lpstr>
      <vt:lpstr>Courier</vt:lpstr>
      <vt:lpstr>Lucida Grande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TRAFFICK REPORT</vt:lpstr>
      <vt:lpstr>TRAFFICKED PERSONS COMING TO USA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Trafficking Awareness Training</dc:title>
  <dc:subject>Human Trafficking</dc:subject>
  <dc:creator>Common Ground Learning Solutions</dc:creator>
  <cp:keywords>AAI, ITMI</cp:keywords>
  <cp:lastModifiedBy>Cyndi Romine</cp:lastModifiedBy>
  <cp:revision>1826</cp:revision>
  <cp:lastPrinted>2015-09-03T19:34:21Z</cp:lastPrinted>
  <dcterms:created xsi:type="dcterms:W3CDTF">2012-05-01T14:47:47Z</dcterms:created>
  <dcterms:modified xsi:type="dcterms:W3CDTF">2017-05-18T15:13:09Z</dcterms:modified>
</cp:coreProperties>
</file>